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sldIdLst>
    <p:sldId id="256" r:id="rId2"/>
    <p:sldId id="286" r:id="rId3"/>
    <p:sldId id="289" r:id="rId4"/>
    <p:sldId id="288" r:id="rId5"/>
    <p:sldId id="287" r:id="rId6"/>
    <p:sldId id="258" r:id="rId7"/>
    <p:sldId id="290" r:id="rId8"/>
    <p:sldId id="291" r:id="rId9"/>
    <p:sldId id="311" r:id="rId10"/>
    <p:sldId id="312" r:id="rId11"/>
    <p:sldId id="273" r:id="rId12"/>
    <p:sldId id="313" r:id="rId13"/>
    <p:sldId id="314" r:id="rId14"/>
    <p:sldId id="315" r:id="rId15"/>
    <p:sldId id="316" r:id="rId16"/>
    <p:sldId id="300" r:id="rId17"/>
    <p:sldId id="301" r:id="rId18"/>
    <p:sldId id="302" r:id="rId19"/>
    <p:sldId id="293" r:id="rId20"/>
    <p:sldId id="294" r:id="rId21"/>
    <p:sldId id="297" r:id="rId22"/>
    <p:sldId id="298" r:id="rId23"/>
    <p:sldId id="275" r:id="rId24"/>
    <p:sldId id="274" r:id="rId25"/>
    <p:sldId id="292" r:id="rId26"/>
    <p:sldId id="303" r:id="rId27"/>
    <p:sldId id="304" r:id="rId28"/>
    <p:sldId id="305" r:id="rId29"/>
    <p:sldId id="306" r:id="rId30"/>
    <p:sldId id="307" r:id="rId31"/>
    <p:sldId id="308" r:id="rId32"/>
    <p:sldId id="309"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0E7EA2-2764-4446-BAFA-9927D3D832F9}">
          <p14:sldIdLst>
            <p14:sldId id="256"/>
            <p14:sldId id="286"/>
            <p14:sldId id="289"/>
            <p14:sldId id="288"/>
            <p14:sldId id="287"/>
            <p14:sldId id="258"/>
            <p14:sldId id="290"/>
            <p14:sldId id="291"/>
            <p14:sldId id="311"/>
            <p14:sldId id="312"/>
            <p14:sldId id="273"/>
            <p14:sldId id="313"/>
            <p14:sldId id="314"/>
            <p14:sldId id="315"/>
            <p14:sldId id="316"/>
            <p14:sldId id="300"/>
            <p14:sldId id="301"/>
            <p14:sldId id="302"/>
            <p14:sldId id="293"/>
            <p14:sldId id="294"/>
            <p14:sldId id="297"/>
            <p14:sldId id="298"/>
            <p14:sldId id="275"/>
            <p14:sldId id="274"/>
          </p14:sldIdLst>
        </p14:section>
        <p14:section name="Extra slides" id="{15C2F5FC-8F6D-5B40-B155-583E0F96013A}">
          <p14:sldIdLst>
            <p14:sldId id="292"/>
            <p14:sldId id="303"/>
            <p14:sldId id="304"/>
            <p14:sldId id="305"/>
            <p14:sldId id="306"/>
            <p14:sldId id="307"/>
            <p14:sldId id="308"/>
            <p14:sldId id="3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435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698" autoAdjust="0"/>
  </p:normalViewPr>
  <p:slideViewPr>
    <p:cSldViewPr snapToGrid="0" snapToObjects="1">
      <p:cViewPr varScale="1">
        <p:scale>
          <a:sx n="118" d="100"/>
          <a:sy n="118" d="100"/>
        </p:scale>
        <p:origin x="-6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354C97-C5A9-2941-ADDC-8D860588C036}" type="datetimeFigureOut">
              <a:rPr lang="en-US" smtClean="0"/>
              <a:t>2/26/13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824D79-29AF-E146-9C4A-55448E4B89D1}" type="slidenum">
              <a:rPr lang="en-US" smtClean="0"/>
              <a:t>‹#›</a:t>
            </a:fld>
            <a:endParaRPr lang="en-US"/>
          </a:p>
        </p:txBody>
      </p:sp>
    </p:spTree>
    <p:extLst>
      <p:ext uri="{BB962C8B-B14F-4D97-AF65-F5344CB8AC3E}">
        <p14:creationId xmlns:p14="http://schemas.microsoft.com/office/powerpoint/2010/main" val="7540726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a:solidFill>
            <a:srgbClr val="FFFFFF"/>
          </a:solidFill>
          <a:ln/>
        </p:spPr>
      </p:sp>
      <p:sp>
        <p:nvSpPr>
          <p:cNvPr id="30722" name="Rectangle 2"/>
          <p:cNvSpPr>
            <a:spLocks noGrp="1" noChangeArrowheads="1"/>
          </p:cNvSpPr>
          <p:nvPr>
            <p:ph type="body" idx="1"/>
          </p:nvPr>
        </p:nvSpPr>
        <p:spPr>
          <a:ln/>
        </p:spPr>
        <p:txBody>
          <a:bodyPr/>
          <a:lstStyle/>
          <a:p>
            <a:pPr marL="39688" eaLnBrk="1" hangingPunct="1">
              <a:spcBef>
                <a:spcPts val="413"/>
              </a:spcBef>
              <a:defRPr/>
            </a:pPr>
            <a:r>
              <a:rPr lang="en-US" smtClean="0">
                <a:solidFill>
                  <a:srgbClr val="000000"/>
                </a:solidFill>
                <a:latin typeface="Arial" charset="0"/>
                <a:cs typeface="Arial" charset="0"/>
                <a:sym typeface="Arial" charset="0"/>
              </a:rPr>
              <a:t>Life has many different layers of organization – from the molecules that are the basis of our DNA, to the cells of our body, to the individuals that form populations and then a species.  A group of species within a region form communities, and communities form biomes.  </a:t>
            </a:r>
          </a:p>
          <a:p>
            <a:pPr marL="39688" eaLnBrk="1" hangingPunct="1">
              <a:spcBef>
                <a:spcPts val="413"/>
              </a:spcBef>
              <a:defRPr/>
            </a:pPr>
            <a:endParaRPr lang="en-US" smtClean="0">
              <a:solidFill>
                <a:srgbClr val="000000"/>
              </a:solidFill>
              <a:latin typeface="Arial" charset="0"/>
              <a:cs typeface="Arial" charset="0"/>
              <a:sym typeface="Arial" charset="0"/>
            </a:endParaRPr>
          </a:p>
          <a:p>
            <a:pPr marL="39688" eaLnBrk="1" hangingPunct="1">
              <a:spcBef>
                <a:spcPts val="413"/>
              </a:spcBef>
              <a:defRPr/>
            </a:pPr>
            <a:r>
              <a:rPr lang="en-US" smtClean="0">
                <a:solidFill>
                  <a:srgbClr val="000000"/>
                </a:solidFill>
                <a:latin typeface="Arial" charset="0"/>
                <a:cs typeface="Arial" charset="0"/>
                <a:sym typeface="Arial" charset="0"/>
              </a:rPr>
              <a:t>Demonstrative slide, not illustrative.</a:t>
            </a:r>
          </a:p>
          <a:p>
            <a:pPr marL="39688" eaLnBrk="1" hangingPunct="1">
              <a:spcBef>
                <a:spcPts val="413"/>
              </a:spcBef>
              <a:defRPr/>
            </a:pPr>
            <a:r>
              <a:rPr lang="en-US" smtClean="0">
                <a:solidFill>
                  <a:srgbClr val="000000"/>
                </a:solidFill>
                <a:latin typeface="Arial" charset="0"/>
                <a:cs typeface="Arial" charset="0"/>
                <a:sym typeface="Arial" charset="0"/>
              </a:rPr>
              <a:t>Placement of these concepts is general and still under development.  Slide more to show basic scale and complexities, than interdependence.  </a:t>
            </a:r>
          </a:p>
          <a:p>
            <a:pPr marL="39688" eaLnBrk="1" hangingPunct="1">
              <a:spcBef>
                <a:spcPts val="413"/>
              </a:spcBef>
              <a:defRPr/>
            </a:pPr>
            <a:endParaRPr lang="en-US" smtClean="0">
              <a:solidFill>
                <a:srgbClr val="000000"/>
              </a:solidFill>
              <a:latin typeface="Arial" charset="0"/>
              <a:cs typeface="Arial" charset="0"/>
              <a:sym typeface="Arial" charset="0"/>
            </a:endParaRPr>
          </a:p>
          <a:p>
            <a:pPr marL="39688" eaLnBrk="1" hangingPunct="1">
              <a:spcBef>
                <a:spcPts val="413"/>
              </a:spcBef>
              <a:defRPr/>
            </a:pPr>
            <a:r>
              <a:rPr lang="en-US" smtClean="0">
                <a:solidFill>
                  <a:srgbClr val="000000"/>
                </a:solidFill>
                <a:latin typeface="Arial" charset="0"/>
                <a:cs typeface="Arial" charset="0"/>
                <a:sym typeface="Arial" charset="0"/>
              </a:rPr>
              <a:t>Natural and human factors can affect all levels.  For instance, pollution affects the physical well-being of organisms, thus affecting a population.  Certain species might be affected by pollution more than others, changing the composition of communities, and eventually ecosystems.  The answers to potential research questions can differ depending on the layer.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was informed by the </a:t>
            </a:r>
            <a:r>
              <a:rPr lang="en-US" dirty="0" err="1" smtClean="0"/>
              <a:t>eBird</a:t>
            </a:r>
            <a:r>
              <a:rPr lang="en-US" dirty="0" smtClean="0"/>
              <a:t>.</a:t>
            </a:r>
            <a:endParaRPr lang="en-US" dirty="0"/>
          </a:p>
        </p:txBody>
      </p:sp>
      <p:sp>
        <p:nvSpPr>
          <p:cNvPr id="4" name="Slide Number Placeholder 3"/>
          <p:cNvSpPr>
            <a:spLocks noGrp="1"/>
          </p:cNvSpPr>
          <p:nvPr>
            <p:ph type="sldNum" sz="quarter" idx="10"/>
          </p:nvPr>
        </p:nvSpPr>
        <p:spPr/>
        <p:txBody>
          <a:bodyPr/>
          <a:lstStyle/>
          <a:p>
            <a:fld id="{D722453E-DB50-D542-94A4-C252CA09CD20}" type="slidenum">
              <a:rPr lang="en-US" smtClean="0"/>
              <a:t>15</a:t>
            </a:fld>
            <a:endParaRPr lang="en-US"/>
          </a:p>
        </p:txBody>
      </p:sp>
    </p:spTree>
    <p:extLst>
      <p:ext uri="{BB962C8B-B14F-4D97-AF65-F5344CB8AC3E}">
        <p14:creationId xmlns:p14="http://schemas.microsoft.com/office/powerpoint/2010/main" val="1350568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OBOE semantic annotations are the glue that link data to the ontology concepts.  Note that the right annotation uses a conditional mapping based on the subset of species (STHD)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Query Expansion: if you search for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 chemical, organismal, geospatial</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28</a:t>
            </a:fld>
            <a:endParaRPr lang="en-US"/>
          </a:p>
        </p:txBody>
      </p:sp>
    </p:spTree>
    <p:extLst>
      <p:ext uri="{BB962C8B-B14F-4D97-AF65-F5344CB8AC3E}">
        <p14:creationId xmlns:p14="http://schemas.microsoft.com/office/powerpoint/2010/main" val="35847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228600" indent="-228600">
              <a:buAutoNum type="arabicParenR"/>
            </a:pPr>
            <a:r>
              <a:rPr lang="en-US" baseline="0" dirty="0" smtClean="0">
                <a:latin typeface="Arial" charset="0"/>
                <a:ea typeface="ＭＳ Ｐゴシック" charset="0"/>
                <a:cs typeface="ＭＳ Ｐゴシック" charset="0"/>
              </a:rPr>
              <a:t>We convert data into RDF using automated tools along with the vocabulary we provided</a:t>
            </a:r>
          </a:p>
          <a:p>
            <a:pPr marL="228600" indent="-228600">
              <a:buAutoNum type="arabicParenR"/>
            </a:pPr>
            <a:r>
              <a:rPr lang="en-US" baseline="0" dirty="0" smtClean="0">
                <a:latin typeface="Arial" charset="0"/>
                <a:ea typeface="ＭＳ Ｐゴシック" charset="0"/>
                <a:cs typeface="ＭＳ Ｐゴシック" charset="0"/>
              </a:rPr>
              <a:t>We reason about polluted sites and polluting facilities using a Description Logic Reasoner</a:t>
            </a:r>
          </a:p>
          <a:p>
            <a:pPr marL="228600" indent="-228600">
              <a:buAutoNum type="arabicParenR"/>
            </a:pPr>
            <a:r>
              <a:rPr lang="en-US" baseline="0" dirty="0" smtClean="0">
                <a:latin typeface="Arial" charset="0"/>
                <a:ea typeface="ＭＳ Ｐゴシック" charset="0"/>
                <a:cs typeface="ＭＳ Ｐゴシック" charset="0"/>
              </a:rPr>
              <a:t>Which all enables the user interface for searching for water data and </a:t>
            </a:r>
            <a:r>
              <a:rPr lang="en-US" baseline="0" dirty="0" err="1" smtClean="0">
                <a:latin typeface="Arial" charset="0"/>
                <a:ea typeface="ＭＳ Ｐゴシック" charset="0"/>
                <a:cs typeface="ＭＳ Ｐゴシック" charset="0"/>
              </a:rPr>
              <a:t>occurences</a:t>
            </a:r>
            <a:r>
              <a:rPr lang="en-US" baseline="0" dirty="0" smtClean="0">
                <a:latin typeface="Arial" charset="0"/>
                <a:ea typeface="ＭＳ Ｐゴシック" charset="0"/>
                <a:cs typeface="ＭＳ Ｐゴシック" charset="0"/>
              </a:rPr>
              <a:t> of pollution and related health effects</a:t>
            </a:r>
          </a:p>
          <a:p>
            <a:pPr marL="228600" indent="-228600">
              <a:buAutoNum type="arabicParenR"/>
            </a:pPr>
            <a:r>
              <a:rPr lang="en-US" baseline="0" dirty="0" smtClean="0">
                <a:latin typeface="Arial" charset="0"/>
                <a:ea typeface="ＭＳ Ｐゴシック" charset="0"/>
                <a:cs typeface="ＭＳ Ｐゴシック" charset="0"/>
              </a:rPr>
              <a:t>We visualize the data and provide numerous interactive interfaces that support drill down and provenance exposure</a:t>
            </a:r>
            <a:endParaRPr lang="en-US" dirty="0">
              <a:latin typeface="Arial" charset="0"/>
              <a:ea typeface="ＭＳ Ｐゴシック" charset="0"/>
              <a:cs typeface="ＭＳ Ｐゴシック"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6938" eaLnBrk="0" hangingPunct="0">
              <a:defRPr sz="2400">
                <a:solidFill>
                  <a:schemeClr val="tx1"/>
                </a:solidFill>
                <a:latin typeface="Arial" charset="0"/>
                <a:ea typeface="ＭＳ Ｐゴシック" charset="0"/>
                <a:cs typeface="ＭＳ Ｐゴシック" charset="0"/>
              </a:defRPr>
            </a:lvl1pPr>
            <a:lvl2pPr marL="742950" indent="-285750" defTabSz="896938" eaLnBrk="0" hangingPunct="0">
              <a:defRPr sz="2400">
                <a:solidFill>
                  <a:schemeClr val="tx1"/>
                </a:solidFill>
                <a:latin typeface="Arial" charset="0"/>
                <a:ea typeface="ＭＳ Ｐゴシック" charset="0"/>
              </a:defRPr>
            </a:lvl2pPr>
            <a:lvl3pPr marL="1143000" indent="-228600" defTabSz="896938" eaLnBrk="0" hangingPunct="0">
              <a:defRPr sz="2400">
                <a:solidFill>
                  <a:schemeClr val="tx1"/>
                </a:solidFill>
                <a:latin typeface="Arial" charset="0"/>
                <a:ea typeface="ＭＳ Ｐゴシック" charset="0"/>
              </a:defRPr>
            </a:lvl3pPr>
            <a:lvl4pPr marL="1600200" indent="-228600" defTabSz="896938" eaLnBrk="0" hangingPunct="0">
              <a:defRPr sz="2400">
                <a:solidFill>
                  <a:schemeClr val="tx1"/>
                </a:solidFill>
                <a:latin typeface="Arial" charset="0"/>
                <a:ea typeface="ＭＳ Ｐゴシック" charset="0"/>
              </a:defRPr>
            </a:lvl4pPr>
            <a:lvl5pPr marL="2057400" indent="-228600" defTabSz="896938" eaLnBrk="0" hangingPunct="0">
              <a:defRPr sz="2400">
                <a:solidFill>
                  <a:schemeClr val="tx1"/>
                </a:solidFill>
                <a:latin typeface="Arial" charset="0"/>
                <a:ea typeface="ＭＳ Ｐゴシック" charset="0"/>
              </a:defRPr>
            </a:lvl5pPr>
            <a:lvl6pPr marL="2514600" indent="-228600" defTabSz="89693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9693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9693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96938" eaLnBrk="0" fontAlgn="base" hangingPunct="0">
              <a:spcBef>
                <a:spcPct val="0"/>
              </a:spcBef>
              <a:spcAft>
                <a:spcPct val="0"/>
              </a:spcAft>
              <a:defRPr sz="2400">
                <a:solidFill>
                  <a:schemeClr val="tx1"/>
                </a:solidFill>
                <a:latin typeface="Arial" charset="0"/>
                <a:ea typeface="ＭＳ Ｐゴシック" charset="0"/>
              </a:defRPr>
            </a:lvl9pPr>
          </a:lstStyle>
          <a:p>
            <a:fld id="{23E9E0B6-7B50-9D45-B895-49B61925D540}" type="slidenum">
              <a:rPr lang="en-US" sz="1200">
                <a:ea typeface="ヒラギノ角ゴ Pro W3" charset="0"/>
                <a:cs typeface="ヒラギノ角ゴ Pro W3" charset="0"/>
              </a:rPr>
              <a:pPr/>
              <a:t>29</a:t>
            </a:fld>
            <a:endParaRPr lang="en-US" sz="1200">
              <a:ea typeface="ヒラギノ角ゴ Pro W3" charset="0"/>
              <a:cs typeface="ヒラギノ角ゴ Pro W3"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Ingests semantically-enabled (i.e. RDF-encoded) data and OWL ontologies to provide search features, data interpretation, and visualization tools to end users.</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30</a:t>
            </a:fld>
            <a:endParaRPr lang="en-US"/>
          </a:p>
        </p:txBody>
      </p:sp>
    </p:spTree>
    <p:extLst>
      <p:ext uri="{BB962C8B-B14F-4D97-AF65-F5344CB8AC3E}">
        <p14:creationId xmlns:p14="http://schemas.microsoft.com/office/powerpoint/2010/main" val="3006568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r>
              <a:rPr lang="en-US" b="0" dirty="0" err="1" smtClean="0"/>
              <a:t>SemantEco</a:t>
            </a:r>
            <a:r>
              <a:rPr lang="en-US" b="0" dirty="0" smtClean="0"/>
              <a:t>: </a:t>
            </a:r>
            <a:br>
              <a:rPr lang="en-US" b="0" dirty="0" smtClean="0"/>
            </a:br>
            <a:r>
              <a:rPr lang="en-US" b="0" dirty="0" smtClean="0"/>
              <a:t>Plotting Water Data with Bird Count Data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one was informed by the </a:t>
            </a:r>
            <a:r>
              <a:rPr lang="en-US" dirty="0" err="1" smtClean="0"/>
              <a:t>eBird</a:t>
            </a:r>
            <a:r>
              <a:rPr lang="en-US" dirty="0" smtClean="0"/>
              <a:t>.</a:t>
            </a:r>
            <a:endParaRPr lang="en-US" dirty="0"/>
          </a:p>
        </p:txBody>
      </p:sp>
      <p:sp>
        <p:nvSpPr>
          <p:cNvPr id="4" name="Slide Number Placeholder 3"/>
          <p:cNvSpPr>
            <a:spLocks noGrp="1"/>
          </p:cNvSpPr>
          <p:nvPr>
            <p:ph type="sldNum" sz="quarter" idx="10"/>
          </p:nvPr>
        </p:nvSpPr>
        <p:spPr/>
        <p:txBody>
          <a:bodyPr/>
          <a:lstStyle/>
          <a:p>
            <a:fld id="{D722453E-DB50-D542-94A4-C252CA09CD20}" type="slidenum">
              <a:rPr lang="en-US" smtClean="0"/>
              <a:t>32</a:t>
            </a:fld>
            <a:endParaRPr lang="en-US"/>
          </a:p>
        </p:txBody>
      </p:sp>
    </p:spTree>
    <p:extLst>
      <p:ext uri="{BB962C8B-B14F-4D97-AF65-F5344CB8AC3E}">
        <p14:creationId xmlns:p14="http://schemas.microsoft.com/office/powerpoint/2010/main" val="1350568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dirty="0" smtClean="0">
                <a:cs typeface="+mn-cs"/>
              </a:rPr>
              <a:t>What are the tendencies for the development of informatics tools to support biodiversity conservation?</a:t>
            </a:r>
          </a:p>
          <a:p>
            <a:pPr eaLnBrk="1" hangingPunct="1">
              <a:defRPr/>
            </a:pPr>
            <a:r>
              <a:rPr lang="en-US" dirty="0" smtClean="0">
                <a:cs typeface="+mn-cs"/>
              </a:rPr>
              <a:t>How these tools may be used to support policy/ decision makers for implementing public policies on biodiversity conservation and management? </a:t>
            </a:r>
            <a:endParaRPr lang="en-US" sz="1400" dirty="0"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 chemical, organismal, geospatial</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6</a:t>
            </a:fld>
            <a:endParaRPr lang="en-US"/>
          </a:p>
        </p:txBody>
      </p:sp>
    </p:spTree>
    <p:extLst>
      <p:ext uri="{BB962C8B-B14F-4D97-AF65-F5344CB8AC3E}">
        <p14:creationId xmlns:p14="http://schemas.microsoft.com/office/powerpoint/2010/main" val="358476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a:t>
            </a:r>
            <a:r>
              <a:rPr lang="en-US" baseline="0" dirty="0" smtClean="0"/>
              <a:t> </a:t>
            </a:r>
            <a:r>
              <a:rPr lang="en-US" dirty="0" smtClean="0"/>
              <a:t>This </a:t>
            </a:r>
            <a:r>
              <a:rPr lang="en-US" dirty="0" smtClean="0"/>
              <a:t>is the expert </a:t>
            </a:r>
            <a:r>
              <a:rPr lang="en-US" dirty="0" smtClean="0"/>
              <a:t>view of bird</a:t>
            </a:r>
            <a:r>
              <a:rPr lang="en-US" baseline="0" dirty="0" smtClean="0"/>
              <a:t> organism classification (right)</a:t>
            </a:r>
            <a:r>
              <a:rPr lang="en-US" dirty="0" smtClean="0"/>
              <a:t> </a:t>
            </a:r>
            <a:r>
              <a:rPr lang="en-US" dirty="0" smtClean="0"/>
              <a:t>with a scientific name hierarchy.</a:t>
            </a:r>
          </a:p>
          <a:p>
            <a:r>
              <a:rPr lang="en-US" dirty="0" smtClean="0"/>
              <a:t>If one was</a:t>
            </a:r>
            <a:r>
              <a:rPr lang="en-US" baseline="0" dirty="0" smtClean="0"/>
              <a:t> reviewing a layperson view, common names would be used </a:t>
            </a:r>
            <a:r>
              <a:rPr lang="en-US" baseline="0" dirty="0" smtClean="0"/>
              <a:t>instead where available.</a:t>
            </a:r>
          </a:p>
          <a:p>
            <a:r>
              <a:rPr lang="en-US" baseline="0" dirty="0" smtClean="0"/>
              <a:t>This structure enables “drill down” and search starting at different taxon unit levels (Order, Family, Genus, etc.) or taxon levels implicit in the hierarchy (bottom node in the tree “Organism Categorized by Taxon).</a:t>
            </a:r>
          </a:p>
          <a:p>
            <a:endParaRPr lang="en-US" baseline="0" dirty="0" smtClean="0"/>
          </a:p>
          <a:p>
            <a:r>
              <a:rPr lang="en-US" baseline="0" dirty="0" smtClean="0"/>
              <a:t>(Below) we model chemicals based on structure, role, and context.</a:t>
            </a:r>
          </a:p>
          <a:p>
            <a:endParaRPr lang="en-US" baseline="0" dirty="0" smtClean="0"/>
          </a:p>
          <a:p>
            <a:endParaRPr lang="en-US" baseline="0" dirty="0" smtClean="0"/>
          </a:p>
          <a:p>
            <a:r>
              <a:rPr lang="en-US" baseline="0" dirty="0" smtClean="0"/>
              <a:t>We can use both sets structures to facilitate search of datasets based on inclusion of </a:t>
            </a:r>
            <a:r>
              <a:rPr lang="en-US" baseline="0" smtClean="0"/>
              <a:t>these terms/notions </a:t>
            </a:r>
            <a:r>
              <a:rPr lang="en-US" baseline="0" dirty="0" smtClean="0"/>
              <a:t>in the metadata.</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9</a:t>
            </a:fld>
            <a:endParaRPr lang="en-US"/>
          </a:p>
        </p:txBody>
      </p:sp>
    </p:spTree>
    <p:extLst>
      <p:ext uri="{BB962C8B-B14F-4D97-AF65-F5344CB8AC3E}">
        <p14:creationId xmlns:p14="http://schemas.microsoft.com/office/powerpoint/2010/main" val="133985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these hierarchies</a:t>
            </a:r>
            <a:r>
              <a:rPr lang="en-US" baseline="0" dirty="0" smtClean="0"/>
              <a:t> to support dataset level search over the same datasets and all </a:t>
            </a:r>
            <a:r>
              <a:rPr lang="en-US" baseline="0" dirty="0" err="1" smtClean="0"/>
              <a:t>dataone</a:t>
            </a:r>
            <a:r>
              <a:rPr lang="en-US" baseline="0" dirty="0" smtClean="0"/>
              <a:t> “cataloged” datasets</a:t>
            </a:r>
            <a:r>
              <a:rPr lang="en-US" baseline="0" dirty="0" smtClean="0"/>
              <a:t>.</a:t>
            </a:r>
          </a:p>
          <a:p>
            <a:endParaRPr lang="en-US" baseline="0" dirty="0" smtClean="0"/>
          </a:p>
          <a:p>
            <a:r>
              <a:rPr lang="en-US" baseline="0" dirty="0" smtClean="0"/>
              <a:t>A Search on data including the notion “Heterocyclic compound” (based on selection shown), which provide search results including categories “</a:t>
            </a:r>
            <a:r>
              <a:rPr lang="en-US" baseline="0" dirty="0" err="1" smtClean="0"/>
              <a:t>Triazine</a:t>
            </a:r>
            <a:r>
              <a:rPr lang="en-US" baseline="0" dirty="0" smtClean="0"/>
              <a:t> derivation” (Role) and Atrazine (among substances that play that role).</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10</a:t>
            </a:fld>
            <a:endParaRPr lang="en-US"/>
          </a:p>
        </p:txBody>
      </p:sp>
    </p:spTree>
    <p:extLst>
      <p:ext uri="{BB962C8B-B14F-4D97-AF65-F5344CB8AC3E}">
        <p14:creationId xmlns:p14="http://schemas.microsoft.com/office/powerpoint/2010/main" val="521501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represents the same sort of search as the previous</a:t>
            </a:r>
            <a:r>
              <a:rPr lang="en-US" baseline="0" dirty="0" smtClean="0"/>
              <a:t> except that instead of having an index structured by generalization links the query is expanded to more specific categories “on the fly”. </a:t>
            </a:r>
          </a:p>
          <a:p>
            <a:endParaRPr lang="en-US" baseline="0" dirty="0" smtClean="0"/>
          </a:p>
          <a:p>
            <a:r>
              <a:rPr lang="en-US" baseline="0" dirty="0" smtClean="0"/>
              <a:t>This simply demonstrates that we can use community based ontologies/vocabularies the links and ontologies our group provides as a foundation for multiple types of search interfaces.</a:t>
            </a:r>
            <a:endParaRPr lang="en-US" dirty="0"/>
          </a:p>
        </p:txBody>
      </p:sp>
      <p:sp>
        <p:nvSpPr>
          <p:cNvPr id="4" name="Slide Number Placeholder 3"/>
          <p:cNvSpPr>
            <a:spLocks noGrp="1"/>
          </p:cNvSpPr>
          <p:nvPr>
            <p:ph type="sldNum" sz="quarter" idx="10"/>
          </p:nvPr>
        </p:nvSpPr>
        <p:spPr/>
        <p:txBody>
          <a:bodyPr/>
          <a:lstStyle/>
          <a:p>
            <a:fld id="{31824D79-29AF-E146-9C4A-55448E4B89D1}" type="slidenum">
              <a:rPr lang="en-US" smtClean="0"/>
              <a:t>11</a:t>
            </a:fld>
            <a:endParaRPr lang="en-US"/>
          </a:p>
        </p:txBody>
      </p:sp>
    </p:spTree>
    <p:extLst>
      <p:ext uri="{BB962C8B-B14F-4D97-AF65-F5344CB8AC3E}">
        <p14:creationId xmlns:p14="http://schemas.microsoft.com/office/powerpoint/2010/main" val="3484001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SemantEco</a:t>
            </a:r>
            <a:r>
              <a:rPr lang="en-US" baseline="0" dirty="0" smtClean="0"/>
              <a:t> is a framework for integrating data that leverages semantic technologies, community based ontologies, and software engineering best practices (modular design).</a:t>
            </a:r>
          </a:p>
          <a:p>
            <a:endParaRPr lang="en-US" baseline="0" dirty="0" smtClean="0"/>
          </a:p>
          <a:p>
            <a:r>
              <a:rPr lang="en-US" baseline="0" dirty="0" smtClean="0"/>
              <a:t>Pipeline for processing data:</a:t>
            </a:r>
          </a:p>
          <a:p>
            <a:pPr marL="228600" indent="-228600">
              <a:buAutoNum type="arabicParenR"/>
            </a:pPr>
            <a:r>
              <a:rPr lang="en-US" baseline="0" dirty="0" smtClean="0">
                <a:latin typeface="Arial" charset="0"/>
                <a:ea typeface="ＭＳ Ｐゴシック" charset="0"/>
                <a:cs typeface="ＭＳ Ｐゴシック" charset="0"/>
              </a:rPr>
              <a:t>We convert data into RDF using automated tools along with the vocabulary we provided</a:t>
            </a:r>
          </a:p>
          <a:p>
            <a:pPr marL="228600" indent="-228600">
              <a:buAutoNum type="arabicParenR"/>
            </a:pPr>
            <a:r>
              <a:rPr lang="en-US" baseline="0" dirty="0" smtClean="0">
                <a:latin typeface="Arial" charset="0"/>
                <a:ea typeface="ＭＳ Ｐゴシック" charset="0"/>
                <a:cs typeface="ＭＳ Ｐゴシック" charset="0"/>
              </a:rPr>
              <a:t>We reason about polluted sites and polluting facilities using a Description Logic </a:t>
            </a:r>
            <a:r>
              <a:rPr lang="en-US" baseline="0" dirty="0" err="1" smtClean="0">
                <a:latin typeface="Arial" charset="0"/>
                <a:ea typeface="ＭＳ Ｐゴシック" charset="0"/>
                <a:cs typeface="ＭＳ Ｐゴシック" charset="0"/>
              </a:rPr>
              <a:t>Reasoner</a:t>
            </a:r>
            <a:endParaRPr lang="en-US" baseline="0" dirty="0" smtClean="0">
              <a:latin typeface="Arial" charset="0"/>
              <a:ea typeface="ＭＳ Ｐゴシック" charset="0"/>
              <a:cs typeface="ＭＳ Ｐゴシック" charset="0"/>
            </a:endParaRPr>
          </a:p>
          <a:p>
            <a:pPr marL="228600" indent="-228600">
              <a:buAutoNum type="arabicParenR"/>
            </a:pPr>
            <a:r>
              <a:rPr lang="en-US" baseline="0" dirty="0" smtClean="0">
                <a:latin typeface="Arial" charset="0"/>
                <a:ea typeface="ＭＳ Ｐゴシック" charset="0"/>
                <a:cs typeface="ＭＳ Ｐゴシック" charset="0"/>
              </a:rPr>
              <a:t>Which all enables the user interface for searching for water data and </a:t>
            </a:r>
            <a:r>
              <a:rPr lang="en-US" baseline="0" dirty="0" err="1" smtClean="0">
                <a:latin typeface="Arial" charset="0"/>
                <a:ea typeface="ＭＳ Ｐゴシック" charset="0"/>
                <a:cs typeface="ＭＳ Ｐゴシック" charset="0"/>
              </a:rPr>
              <a:t>occurences</a:t>
            </a:r>
            <a:r>
              <a:rPr lang="en-US" baseline="0" dirty="0" smtClean="0">
                <a:latin typeface="Arial" charset="0"/>
                <a:ea typeface="ＭＳ Ｐゴシック" charset="0"/>
                <a:cs typeface="ＭＳ Ｐゴシック" charset="0"/>
              </a:rPr>
              <a:t> of pollution and related health effects</a:t>
            </a:r>
          </a:p>
          <a:p>
            <a:pPr marL="228600" indent="-228600">
              <a:buAutoNum type="arabicParenR"/>
            </a:pPr>
            <a:r>
              <a:rPr lang="en-US" baseline="0" dirty="0" smtClean="0">
                <a:latin typeface="Arial" charset="0"/>
                <a:ea typeface="ＭＳ Ｐゴシック" charset="0"/>
                <a:cs typeface="ＭＳ Ｐゴシック" charset="0"/>
              </a:rPr>
              <a:t>We visualize the data and provide numerous interactive interfaces that support drill down and provenance exposure</a:t>
            </a:r>
            <a:endParaRPr lang="en-US" dirty="0" smtClean="0">
              <a:latin typeface="Arial" charset="0"/>
              <a:ea typeface="ＭＳ Ｐゴシック" charset="0"/>
              <a:cs typeface="ＭＳ Ｐゴシック" charset="0"/>
            </a:endParaRPr>
          </a:p>
          <a:p>
            <a:endParaRPr lang="en-US" dirty="0" smtClean="0"/>
          </a:p>
        </p:txBody>
      </p:sp>
      <p:sp>
        <p:nvSpPr>
          <p:cNvPr id="4" name="Slide Number Placeholder 3"/>
          <p:cNvSpPr>
            <a:spLocks noGrp="1"/>
          </p:cNvSpPr>
          <p:nvPr>
            <p:ph type="sldNum" sz="quarter" idx="10"/>
          </p:nvPr>
        </p:nvSpPr>
        <p:spPr/>
        <p:txBody>
          <a:bodyPr/>
          <a:lstStyle/>
          <a:p>
            <a:fld id="{D722453E-DB50-D542-94A4-C252CA09CD20}" type="slidenum">
              <a:rPr lang="en-US" smtClean="0"/>
              <a:t>12</a:t>
            </a:fld>
            <a:endParaRPr lang="en-US"/>
          </a:p>
        </p:txBody>
      </p:sp>
    </p:spTree>
    <p:extLst>
      <p:ext uri="{BB962C8B-B14F-4D97-AF65-F5344CB8AC3E}">
        <p14:creationId xmlns:p14="http://schemas.microsoft.com/office/powerpoint/2010/main" val="1753731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000" dirty="0" smtClean="0">
                <a:latin typeface="Arial" pitchFamily="34" charset="0"/>
              </a:rPr>
              <a:t>Enable/Empower citizens &amp; scientists to explore pollution sites, facilities, regulations, and health impacts along with provenance.</a:t>
            </a:r>
          </a:p>
          <a:p>
            <a:r>
              <a:rPr lang="en-US" sz="2000" dirty="0" smtClean="0">
                <a:latin typeface="Arial" pitchFamily="34" charset="0"/>
              </a:rPr>
              <a:t>Demonstrates semantic monitoring possibilities.</a:t>
            </a:r>
          </a:p>
          <a:p>
            <a:r>
              <a:rPr lang="en-US" sz="2000" dirty="0" smtClean="0">
                <a:latin typeface="Arial" pitchFamily="34" charset="0"/>
              </a:rPr>
              <a:t>Map presentation of analysis</a:t>
            </a:r>
          </a:p>
          <a:p>
            <a:r>
              <a:rPr lang="en-US" sz="2000" dirty="0" smtClean="0">
                <a:latin typeface="Arial" pitchFamily="34" charset="0"/>
              </a:rPr>
              <a:t>Explanations and Provenance available </a:t>
            </a:r>
          </a:p>
          <a:p>
            <a:endParaRPr lang="en-US" sz="2000" dirty="0" smtClean="0">
              <a:latin typeface="Arial" pitchFamily="34" charset="0"/>
            </a:endParaRPr>
          </a:p>
          <a:p>
            <a:pPr marL="971550" lvl="1" indent="-514350">
              <a:buFontTx/>
              <a:buAutoNum type="arabicPeriod"/>
            </a:pPr>
            <a:r>
              <a:rPr lang="en-US" sz="2000" dirty="0" smtClean="0"/>
              <a:t>Map view of analyzed results</a:t>
            </a:r>
          </a:p>
          <a:p>
            <a:pPr marL="971550" lvl="1" indent="-514350">
              <a:buFontTx/>
              <a:buAutoNum type="arabicPeriod"/>
            </a:pPr>
            <a:r>
              <a:rPr lang="en-US" sz="2000" dirty="0" smtClean="0"/>
              <a:t>Explanation of  pollution  </a:t>
            </a:r>
          </a:p>
          <a:p>
            <a:pPr marL="971550" lvl="1" indent="-514350">
              <a:buFontTx/>
              <a:buAutoNum type="arabicPeriod"/>
            </a:pPr>
            <a:r>
              <a:rPr lang="en-US" altLang="ja-JP" sz="2000" dirty="0" smtClean="0"/>
              <a:t>Plotting specific measurement data alone or alongside species count data</a:t>
            </a:r>
          </a:p>
          <a:p>
            <a:pPr marL="971550" lvl="1" indent="-514350">
              <a:buFontTx/>
              <a:buAutoNum type="arabicPeriod"/>
            </a:pPr>
            <a:r>
              <a:rPr lang="en-US" altLang="ja-JP" sz="2000" dirty="0" smtClean="0"/>
              <a:t>Filtering by facet to select type of data</a:t>
            </a:r>
          </a:p>
          <a:p>
            <a:endParaRPr lang="en-US" sz="2000" dirty="0" smtClean="0">
              <a:latin typeface="Arial" pitchFamily="34" charset="0"/>
            </a:endParaRPr>
          </a:p>
          <a:p>
            <a:pPr marL="457200" lvl="1" indent="0">
              <a:buFontTx/>
              <a:buNone/>
            </a:pPr>
            <a:endParaRPr lang="en-US" altLang="ja-JP" sz="2000" dirty="0" smtClean="0">
              <a:latin typeface="Arial" pitchFamily="34" charset="0"/>
              <a:ea typeface="ＭＳ Ｐゴシック" pitchFamily="34" charset="-128"/>
            </a:endParaRPr>
          </a:p>
          <a:p>
            <a:endParaRPr lang="en-US" sz="2000" dirty="0" smtClean="0">
              <a:latin typeface="Arial" pitchFamily="34" charset="0"/>
            </a:endParaRPr>
          </a:p>
          <a:p>
            <a:endParaRPr lang="en-US" dirty="0" smtClean="0">
              <a:latin typeface="Arial" pitchFamily="34" charset="0"/>
              <a:ea typeface="ＭＳ Ｐゴシック" pitchFamily="34" charset="-128"/>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5B08763A-87C2-4EBE-8522-3ABD29C7A29D}" type="slidenum">
              <a:rPr lang="en-US" sz="1200" smtClean="0"/>
              <a:pPr/>
              <a:t>13</a:t>
            </a:fld>
            <a:endParaRPr 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r>
              <a:rPr lang="en-US" b="0" dirty="0" err="1" smtClean="0"/>
              <a:t>SemantEco</a:t>
            </a:r>
            <a:r>
              <a:rPr lang="en-US" b="0" dirty="0" smtClean="0"/>
              <a:t>: </a:t>
            </a:r>
            <a:br>
              <a:rPr lang="en-US" b="0" dirty="0" smtClean="0"/>
            </a:br>
            <a:r>
              <a:rPr lang="en-US" b="0" dirty="0" smtClean="0"/>
              <a:t>Plotting Water Data with Bird Count Data</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30708"/>
            <a:ext cx="7772400" cy="1470025"/>
          </a:xfrm>
        </p:spPr>
        <p:txBody>
          <a:bodyPr/>
          <a:lstStyle>
            <a:lvl1pPr algn="l">
              <a:defRPr b="1">
                <a:solidFill>
                  <a:srgbClr val="1A435D"/>
                </a:solidFill>
                <a:latin typeface="+mj-lt"/>
                <a:cs typeface="Candara"/>
              </a:defRPr>
            </a:lvl1pPr>
          </a:lstStyle>
          <a:p>
            <a:r>
              <a:rPr lang="en-US" smtClean="0"/>
              <a:t>Click to edit Master title style</a:t>
            </a:r>
            <a:endParaRPr lang="en-US" dirty="0"/>
          </a:p>
        </p:txBody>
      </p:sp>
      <p:sp>
        <p:nvSpPr>
          <p:cNvPr id="3" name="Subtitle 2"/>
          <p:cNvSpPr>
            <a:spLocks noGrp="1"/>
          </p:cNvSpPr>
          <p:nvPr>
            <p:ph type="subTitle" idx="1"/>
          </p:nvPr>
        </p:nvSpPr>
        <p:spPr>
          <a:xfrm>
            <a:off x="683670" y="2348705"/>
            <a:ext cx="4881059"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EF2230-5450-D547-A1D3-5726BEA55F5C}" type="slidenum">
              <a:rPr lang="en-US" smtClean="0"/>
              <a:pPr/>
              <a:t>‹#›</a:t>
            </a:fld>
            <a:endParaRPr lang="en-US"/>
          </a:p>
        </p:txBody>
      </p:sp>
      <p:pic>
        <p:nvPicPr>
          <p:cNvPr id="9" name="Picture 8" descr="globepiece.t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8099" y="1994638"/>
            <a:ext cx="3758730" cy="4876190"/>
          </a:xfrm>
          <a:prstGeom prst="rect">
            <a:avLst/>
          </a:prstGeom>
        </p:spPr>
      </p:pic>
      <p:pic>
        <p:nvPicPr>
          <p:cNvPr id="11" name="Picture 10" descr="DataONE_South America LOGO.t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5800" y="5869284"/>
            <a:ext cx="1905000" cy="454523"/>
          </a:xfrm>
          <a:prstGeom prst="rect">
            <a:avLst/>
          </a:prstGeom>
        </p:spPr>
      </p:pic>
    </p:spTree>
    <p:extLst>
      <p:ext uri="{BB962C8B-B14F-4D97-AF65-F5344CB8AC3E}">
        <p14:creationId xmlns:p14="http://schemas.microsoft.com/office/powerpoint/2010/main" val="3453617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Slide Number Placeholder 5"/>
          <p:cNvSpPr>
            <a:spLocks noGrp="1"/>
          </p:cNvSpPr>
          <p:nvPr>
            <p:ph type="sldNum" sz="quarter" idx="12"/>
          </p:nvPr>
        </p:nvSpPr>
        <p:spPr/>
        <p:txBody>
          <a:bodyPr/>
          <a:lstStyle/>
          <a:p>
            <a:fld id="{87EF2230-5450-D547-A1D3-5726BEA55F5C}" type="slidenum">
              <a:rPr lang="en-US" smtClean="0"/>
              <a:pPr/>
              <a:t>‹#›</a:t>
            </a:fld>
            <a:endParaRPr lang="en-US"/>
          </a:p>
        </p:txBody>
      </p:sp>
      <p:cxnSp>
        <p:nvCxnSpPr>
          <p:cNvPr id="10" name="Straight Connector 9"/>
          <p:cNvCxnSpPr/>
          <p:nvPr userDrawn="1"/>
        </p:nvCxnSpPr>
        <p:spPr>
          <a:xfrm>
            <a:off x="457200" y="1167319"/>
            <a:ext cx="8229600" cy="1588"/>
          </a:xfrm>
          <a:prstGeom prst="line">
            <a:avLst/>
          </a:prstGeom>
          <a:ln>
            <a:solidFill>
              <a:srgbClr val="18607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786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89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48200" y="1600200"/>
            <a:ext cx="4038600" cy="4891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Slide Number Placeholder 6"/>
          <p:cNvSpPr>
            <a:spLocks noGrp="1"/>
          </p:cNvSpPr>
          <p:nvPr>
            <p:ph type="sldNum" sz="quarter" idx="12"/>
          </p:nvPr>
        </p:nvSpPr>
        <p:spPr/>
        <p:txBody>
          <a:bodyPr/>
          <a:lstStyle/>
          <a:p>
            <a:fld id="{87EF2230-5450-D547-A1D3-5726BEA55F5C}" type="slidenum">
              <a:rPr lang="en-US" smtClean="0"/>
              <a:pPr/>
              <a:t>‹#›</a:t>
            </a:fld>
            <a:endParaRPr lang="en-US"/>
          </a:p>
        </p:txBody>
      </p:sp>
      <p:cxnSp>
        <p:nvCxnSpPr>
          <p:cNvPr id="8" name="Straight Connector 7"/>
          <p:cNvCxnSpPr/>
          <p:nvPr userDrawn="1"/>
        </p:nvCxnSpPr>
        <p:spPr>
          <a:xfrm>
            <a:off x="457200" y="1167319"/>
            <a:ext cx="8229600" cy="1588"/>
          </a:xfrm>
          <a:prstGeom prst="line">
            <a:avLst/>
          </a:prstGeom>
          <a:ln>
            <a:solidFill>
              <a:srgbClr val="18607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219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87EF2230-5450-D547-A1D3-5726BEA55F5C}" type="slidenum">
              <a:rPr lang="en-US" smtClean="0"/>
              <a:pPr/>
              <a:t>‹#›</a:t>
            </a:fld>
            <a:endParaRPr lang="en-US"/>
          </a:p>
        </p:txBody>
      </p:sp>
      <p:cxnSp>
        <p:nvCxnSpPr>
          <p:cNvPr id="6" name="Straight Connector 5"/>
          <p:cNvCxnSpPr/>
          <p:nvPr userDrawn="1"/>
        </p:nvCxnSpPr>
        <p:spPr>
          <a:xfrm>
            <a:off x="457200" y="1167319"/>
            <a:ext cx="8229600" cy="1588"/>
          </a:xfrm>
          <a:prstGeom prst="line">
            <a:avLst/>
          </a:prstGeom>
          <a:ln>
            <a:solidFill>
              <a:srgbClr val="18607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729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with glob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7EF2230-5450-D547-A1D3-5726BEA55F5C}" type="slidenum">
              <a:rPr lang="en-US" smtClean="0"/>
              <a:pPr/>
              <a:t>‹#›</a:t>
            </a:fld>
            <a:endParaRPr lang="en-US"/>
          </a:p>
        </p:txBody>
      </p:sp>
    </p:spTree>
    <p:extLst>
      <p:ext uri="{BB962C8B-B14F-4D97-AF65-F5344CB8AC3E}">
        <p14:creationId xmlns:p14="http://schemas.microsoft.com/office/powerpoint/2010/main" val="43637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ck with white background">
    <p:spTree>
      <p:nvGrpSpPr>
        <p:cNvPr id="1" name=""/>
        <p:cNvGrpSpPr/>
        <p:nvPr/>
      </p:nvGrpSpPr>
      <p:grpSpPr>
        <a:xfrm>
          <a:off x="0" y="0"/>
          <a:ext cx="0" cy="0"/>
          <a:chOff x="0" y="0"/>
          <a:chExt cx="0" cy="0"/>
        </a:xfrm>
      </p:grpSpPr>
      <p:sp>
        <p:nvSpPr>
          <p:cNvPr id="5" name="Rectangle 4"/>
          <p:cNvSpPr/>
          <p:nvPr userDrawn="1"/>
        </p:nvSpPr>
        <p:spPr>
          <a:xfrm>
            <a:off x="0" y="0"/>
            <a:ext cx="9146208" cy="685657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7EF2230-5450-D547-A1D3-5726BEA55F5C}" type="slidenum">
              <a:rPr lang="en-US" smtClean="0"/>
              <a:pPr/>
              <a:t>‹#›</a:t>
            </a:fld>
            <a:endParaRPr lang="en-US"/>
          </a:p>
        </p:txBody>
      </p:sp>
    </p:spTree>
    <p:extLst>
      <p:ext uri="{BB962C8B-B14F-4D97-AF65-F5344CB8AC3E}">
        <p14:creationId xmlns:p14="http://schemas.microsoft.com/office/powerpoint/2010/main" val="3778322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with white background">
    <p:spTree>
      <p:nvGrpSpPr>
        <p:cNvPr id="1" name=""/>
        <p:cNvGrpSpPr/>
        <p:nvPr/>
      </p:nvGrpSpPr>
      <p:grpSpPr>
        <a:xfrm>
          <a:off x="0" y="0"/>
          <a:ext cx="0" cy="0"/>
          <a:chOff x="0" y="0"/>
          <a:chExt cx="0" cy="0"/>
        </a:xfrm>
      </p:grpSpPr>
      <p:sp>
        <p:nvSpPr>
          <p:cNvPr id="5" name="Rectangle 4"/>
          <p:cNvSpPr/>
          <p:nvPr userDrawn="1"/>
        </p:nvSpPr>
        <p:spPr>
          <a:xfrm>
            <a:off x="0" y="0"/>
            <a:ext cx="9146208" cy="685657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7EF2230-5450-D547-A1D3-5726BEA55F5C}" type="slidenum">
              <a:rPr lang="en-US" smtClean="0"/>
              <a:pPr/>
              <a:t>‹#›</a:t>
            </a:fld>
            <a:endParaRPr lang="en-US"/>
          </a:p>
        </p:txBody>
      </p:sp>
      <p:sp>
        <p:nvSpPr>
          <p:cNvPr id="6" name="Title 1"/>
          <p:cNvSpPr>
            <a:spLocks noGrp="1"/>
          </p:cNvSpPr>
          <p:nvPr>
            <p:ph type="title"/>
          </p:nvPr>
        </p:nvSpPr>
        <p:spPr>
          <a:xfrm>
            <a:off x="457200" y="274638"/>
            <a:ext cx="8229600" cy="892681"/>
          </a:xfrm>
        </p:spPr>
        <p:txBody>
          <a:bodyPr/>
          <a:lstStyle/>
          <a:p>
            <a:r>
              <a:rPr lang="en-US" smtClean="0"/>
              <a:t>Click to edit Master title style</a:t>
            </a:r>
            <a:endParaRPr lang="en-US" dirty="0"/>
          </a:p>
        </p:txBody>
      </p:sp>
      <p:sp>
        <p:nvSpPr>
          <p:cNvPr id="7" name="Content Placeholder 2"/>
          <p:cNvSpPr>
            <a:spLocks noGrp="1"/>
          </p:cNvSpPr>
          <p:nvPr>
            <p:ph idx="1"/>
          </p:nvPr>
        </p:nvSpPr>
        <p:spPr>
          <a:xfrm>
            <a:off x="457200" y="1346908"/>
            <a:ext cx="8229600" cy="49732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8" name="Straight Connector 7"/>
          <p:cNvCxnSpPr/>
          <p:nvPr userDrawn="1"/>
        </p:nvCxnSpPr>
        <p:spPr>
          <a:xfrm>
            <a:off x="457200" y="1167319"/>
            <a:ext cx="8229600" cy="1588"/>
          </a:xfrm>
          <a:prstGeom prst="line">
            <a:avLst/>
          </a:prstGeom>
          <a:ln>
            <a:solidFill>
              <a:srgbClr val="18607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6183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reserve="1">
  <p:cSld name="1_Blank">
    <p:spTree>
      <p:nvGrpSpPr>
        <p:cNvPr id="1" name="Shape 161"/>
        <p:cNvGrpSpPr/>
        <p:nvPr/>
      </p:nvGrpSpPr>
      <p:grpSpPr>
        <a:xfrm>
          <a:off x="0" y="0"/>
          <a:ext cx="0" cy="0"/>
          <a:chOff x="0" y="0"/>
          <a:chExt cx="0" cy="0"/>
        </a:xfrm>
      </p:grpSpPr>
      <p:sp>
        <p:nvSpPr>
          <p:cNvPr id="162" name="Shape 162"/>
          <p:cNvSpPr/>
          <p:nvPr/>
        </p:nvSpPr>
        <p:spPr>
          <a:xfrm>
            <a:off x="0" y="0"/>
            <a:ext cx="9144000" cy="6858000"/>
          </a:xfrm>
          <a:prstGeom prst="rect">
            <a:avLst/>
          </a:prstGeom>
          <a:solidFill>
            <a:schemeClr val="lt1"/>
          </a:solidFill>
          <a:ln w="9525" cap="flat">
            <a:solidFill>
              <a:srgbClr val="4A7DBB"/>
            </a:solidFill>
            <a:prstDash val="solid"/>
            <a:round/>
            <a:headEnd type="none" w="med" len="med"/>
            <a:tailEnd type="none" w="med" len="med"/>
          </a:ln>
        </p:spPr>
        <p:txBody>
          <a:bodyPr lIns="91425" tIns="45700" rIns="91425" bIns="45700" anchor="ctr" anchorCtr="0">
            <a:noAutofit/>
          </a:bodyPr>
          <a:lstStyle/>
          <a:p>
            <a:endParaRPr/>
          </a:p>
        </p:txBody>
      </p:sp>
      <p:sp>
        <p:nvSpPr>
          <p:cNvPr id="163" name="Shape 163"/>
          <p:cNvSpPr txBox="1">
            <a:spLocks noGrp="1"/>
          </p:cNvSpPr>
          <p:nvPr>
            <p:ph type="title"/>
          </p:nvPr>
        </p:nvSpPr>
        <p:spPr>
          <a:xfrm>
            <a:off x="457200" y="274637"/>
            <a:ext cx="8229600" cy="892681"/>
          </a:xfrm>
          <a:prstGeom prst="rect">
            <a:avLst/>
          </a:prstGeom>
          <a:noFill/>
          <a:ln>
            <a:noFill/>
          </a:ln>
        </p:spPr>
        <p:txBody>
          <a:bodyPr lIns="91425" tIns="91425" rIns="91425" bIns="91425" anchor="ctr" anchorCtr="0"/>
          <a:lstStyle>
            <a:lvl1pPr rtl="0">
              <a:defRPr>
                <a:solidFill>
                  <a:schemeClr val="dk2"/>
                </a:solidFil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64" name="Shape 164"/>
          <p:cNvSpPr txBox="1"/>
          <p:nvPr/>
        </p:nvSpPr>
        <p:spPr>
          <a:xfrm>
            <a:off x="7005496" y="6486835"/>
            <a:ext cx="2133599"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alibri"/>
              <a:buNone/>
            </a:pPr>
            <a:r>
              <a:rPr lang="en-US"/>
              <a:t> </a:t>
            </a:r>
          </a:p>
        </p:txBody>
      </p:sp>
    </p:spTree>
    <p:extLst>
      <p:ext uri="{BB962C8B-B14F-4D97-AF65-F5344CB8AC3E}">
        <p14:creationId xmlns:p14="http://schemas.microsoft.com/office/powerpoint/2010/main" val="1687154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124537727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6000">
              <a:schemeClr val="bg1"/>
            </a:gs>
            <a:gs pos="100000">
              <a:srgbClr val="DCEBEE"/>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9268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46908"/>
            <a:ext cx="8229600" cy="497321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7012608" y="6491450"/>
            <a:ext cx="2133600" cy="365125"/>
          </a:xfrm>
          <a:prstGeom prst="rect">
            <a:avLst/>
          </a:prstGeom>
        </p:spPr>
        <p:txBody>
          <a:bodyPr vert="horz" lIns="91440" tIns="45720" rIns="91440" bIns="45720" rtlCol="0" anchor="ctr"/>
          <a:lstStyle>
            <a:lvl1pPr algn="r">
              <a:defRPr sz="1200">
                <a:solidFill>
                  <a:srgbClr val="186072"/>
                </a:solidFill>
              </a:defRPr>
            </a:lvl1pPr>
          </a:lstStyle>
          <a:p>
            <a:fld id="{87EF2230-5450-D547-A1D3-5726BEA55F5C}" type="slidenum">
              <a:rPr lang="en-US" smtClean="0"/>
              <a:pPr/>
              <a:t>‹#›</a:t>
            </a:fld>
            <a:endParaRPr lang="en-US"/>
          </a:p>
        </p:txBody>
      </p:sp>
      <p:pic>
        <p:nvPicPr>
          <p:cNvPr id="9" name="Picture 8" descr="globepiece.tif"/>
          <p:cNvPicPr>
            <a:picLocks noChangeAspect="1"/>
          </p:cNvPicPr>
          <p:nvPr/>
        </p:nvPicPr>
        <p:blipFill>
          <a:blip r:embed="rId11">
            <a:alphaModFix amt="10000"/>
            <a:extLst>
              <a:ext uri="{28A0092B-C50C-407E-A947-70E740481C1C}">
                <a14:useLocalDpi xmlns:a14="http://schemas.microsoft.com/office/drawing/2010/main" val="0"/>
              </a:ext>
            </a:extLst>
          </a:blip>
          <a:stretch>
            <a:fillRect/>
          </a:stretch>
        </p:blipFill>
        <p:spPr>
          <a:xfrm>
            <a:off x="5385270" y="1981810"/>
            <a:ext cx="3758730" cy="4876190"/>
          </a:xfrm>
          <a:prstGeom prst="rect">
            <a:avLst/>
          </a:prstGeom>
        </p:spPr>
      </p:pic>
    </p:spTree>
    <p:extLst>
      <p:ext uri="{BB962C8B-B14F-4D97-AF65-F5344CB8AC3E}">
        <p14:creationId xmlns:p14="http://schemas.microsoft.com/office/powerpoint/2010/main" val="13931013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ftr="0" dt="0"/>
  <p:txStyles>
    <p:titleStyle>
      <a:lvl1pPr algn="l" defTabSz="457200" rtl="0" eaLnBrk="1" latinLnBrk="0" hangingPunct="1">
        <a:spcBef>
          <a:spcPct val="0"/>
        </a:spcBef>
        <a:buNone/>
        <a:defRPr sz="4000" kern="1200">
          <a:solidFill>
            <a:srgbClr val="186072"/>
          </a:solidFill>
          <a:latin typeface="+mj-lt"/>
          <a:ea typeface="+mj-ea"/>
          <a:cs typeface="+mj-cs"/>
        </a:defRPr>
      </a:lvl1pPr>
    </p:titleStyle>
    <p:bodyStyle>
      <a:lvl1pPr marL="223838" indent="-223838" algn="l" defTabSz="457200" rtl="0" eaLnBrk="1" latinLnBrk="0" hangingPunct="1">
        <a:spcBef>
          <a:spcPct val="20000"/>
        </a:spcBef>
        <a:buFont typeface="Arial"/>
        <a:buChar char="•"/>
        <a:defRPr sz="2800" kern="1200">
          <a:solidFill>
            <a:srgbClr val="1A435D"/>
          </a:solidFill>
          <a:latin typeface="+mn-lt"/>
          <a:ea typeface="+mn-ea"/>
          <a:cs typeface="Cambria"/>
        </a:defRPr>
      </a:lvl1pPr>
      <a:lvl2pPr marL="577850" indent="-231775" algn="l" defTabSz="457200" rtl="0" eaLnBrk="1" latinLnBrk="0" hangingPunct="1">
        <a:spcBef>
          <a:spcPct val="20000"/>
        </a:spcBef>
        <a:buFont typeface="Arial"/>
        <a:buChar char="•"/>
        <a:defRPr sz="2400" kern="1200">
          <a:solidFill>
            <a:srgbClr val="1A435D"/>
          </a:solidFill>
          <a:latin typeface="+mn-lt"/>
          <a:ea typeface="+mn-ea"/>
          <a:cs typeface="Cambria"/>
        </a:defRPr>
      </a:lvl2pPr>
      <a:lvl3pPr marL="795338" indent="-217488" algn="l" defTabSz="457200" rtl="0" eaLnBrk="1" latinLnBrk="0" hangingPunct="1">
        <a:spcBef>
          <a:spcPct val="20000"/>
        </a:spcBef>
        <a:buFont typeface="Arial"/>
        <a:buChar char="•"/>
        <a:defRPr sz="2200" kern="1200">
          <a:solidFill>
            <a:srgbClr val="1A435D"/>
          </a:solidFill>
          <a:latin typeface="+mn-lt"/>
          <a:ea typeface="+mn-ea"/>
          <a:cs typeface="Cambria"/>
        </a:defRPr>
      </a:lvl3pPr>
      <a:lvl4pPr marL="1257300" indent="-231775" algn="l" defTabSz="457200" rtl="0" eaLnBrk="1" latinLnBrk="0" hangingPunct="1">
        <a:spcBef>
          <a:spcPct val="20000"/>
        </a:spcBef>
        <a:buFontTx/>
        <a:buNone/>
        <a:defRPr sz="2000" i="1" kern="1200">
          <a:solidFill>
            <a:srgbClr val="1A435D"/>
          </a:solidFill>
          <a:latin typeface="+mn-lt"/>
          <a:ea typeface="+mn-ea"/>
          <a:cs typeface="Cambria"/>
        </a:defRPr>
      </a:lvl4pPr>
      <a:lvl5pPr marL="2057400" indent="-228600" algn="l" defTabSz="457200" rtl="0" eaLnBrk="1" latinLnBrk="0" hangingPunct="1">
        <a:spcBef>
          <a:spcPct val="20000"/>
        </a:spcBef>
        <a:buFontTx/>
        <a:buNone/>
        <a:defRPr sz="2000" i="1" kern="1200">
          <a:solidFill>
            <a:srgbClr val="1A435D"/>
          </a:solidFill>
          <a:latin typeface="+mn-lt"/>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9" Type="http://schemas.openxmlformats.org/officeDocument/2006/relationships/image" Target="../media/image28.jpeg"/><Relationship Id="rId20" Type="http://schemas.openxmlformats.org/officeDocument/2006/relationships/image" Target="../media/image39.png"/><Relationship Id="rId21" Type="http://schemas.openxmlformats.org/officeDocument/2006/relationships/image" Target="../media/image40.png"/><Relationship Id="rId22" Type="http://schemas.openxmlformats.org/officeDocument/2006/relationships/image" Target="../media/image41.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jpe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 Id="rId1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png"/><Relationship Id="rId7" Type="http://schemas.openxmlformats.org/officeDocument/2006/relationships/image" Target="../media/image27.jpeg"/><Relationship Id="rId8" Type="http://schemas.openxmlformats.org/officeDocument/2006/relationships/hyperlink" Target="http://images.google.com/imgres?imgurl=http://www.rotetinte.com/chart2008/iconCSV.gif&amp;imgrefurl=http://www.rotetinte.com/chart2008/results-1.htm&amp;usg=__XwSISwrZDdGXXgPTXARBXLyyYVw=&amp;h=50&amp;w=50&amp;sz=3&amp;hl=en&amp;start=2&amp;um=1&amp;tbnid=Lh5exFkoMowafM:&amp;tbnh=50&amp;tbnw=50&amp;prev=/images?q=csv+icon&amp;hl=en&amp;client=firefox-a&amp;rls=org.mozilla:en-US:official&amp;um=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Improving Data Discovery and Integration via Semantics</a:t>
            </a:r>
            <a:endParaRPr lang="en-US" dirty="0"/>
          </a:p>
        </p:txBody>
      </p:sp>
      <p:sp>
        <p:nvSpPr>
          <p:cNvPr id="3" name="Subtitle 2"/>
          <p:cNvSpPr>
            <a:spLocks noGrp="1"/>
          </p:cNvSpPr>
          <p:nvPr>
            <p:ph type="subTitle" idx="1"/>
          </p:nvPr>
        </p:nvSpPr>
        <p:spPr>
          <a:xfrm>
            <a:off x="683670" y="2348704"/>
            <a:ext cx="4881059" cy="3417587"/>
          </a:xfrm>
        </p:spPr>
        <p:txBody>
          <a:bodyPr>
            <a:normAutofit fontScale="55000" lnSpcReduction="20000"/>
          </a:bodyPr>
          <a:lstStyle/>
          <a:p>
            <a:r>
              <a:rPr lang="en-US" dirty="0" smtClean="0"/>
              <a:t>Matthew B. Jones</a:t>
            </a:r>
          </a:p>
          <a:p>
            <a:r>
              <a:rPr lang="en-US" i="1" dirty="0" smtClean="0"/>
              <a:t>NCEAS, UCSB</a:t>
            </a:r>
          </a:p>
          <a:p>
            <a:endParaRPr lang="en-US" dirty="0" smtClean="0"/>
          </a:p>
          <a:p>
            <a:r>
              <a:rPr lang="en-US" dirty="0" smtClean="0"/>
              <a:t>Ben Adams</a:t>
            </a:r>
            <a:r>
              <a:rPr lang="en-US" i="1" dirty="0"/>
              <a:t>, NCEAS</a:t>
            </a:r>
            <a:endParaRPr lang="en-US" dirty="0" smtClean="0"/>
          </a:p>
          <a:p>
            <a:r>
              <a:rPr lang="en-US" dirty="0"/>
              <a:t>Stacy </a:t>
            </a:r>
            <a:r>
              <a:rPr lang="en-US" dirty="0" err="1" smtClean="0"/>
              <a:t>Hespanha</a:t>
            </a:r>
            <a:r>
              <a:rPr lang="en-US" i="1" dirty="0"/>
              <a:t>, </a:t>
            </a:r>
            <a:r>
              <a:rPr lang="en-US" i="1" dirty="0" smtClean="0"/>
              <a:t>NCEAS</a:t>
            </a:r>
          </a:p>
          <a:p>
            <a:r>
              <a:rPr lang="en-US" dirty="0" smtClean="0"/>
              <a:t>Deborah </a:t>
            </a:r>
            <a:r>
              <a:rPr lang="en-US" dirty="0" err="1" smtClean="0"/>
              <a:t>McGuinness</a:t>
            </a:r>
            <a:r>
              <a:rPr lang="en-US" i="1" dirty="0" smtClean="0"/>
              <a:t>, RPI</a:t>
            </a:r>
          </a:p>
          <a:p>
            <a:r>
              <a:rPr lang="en-US" dirty="0" smtClean="0"/>
              <a:t>Mark </a:t>
            </a:r>
            <a:r>
              <a:rPr lang="en-US" dirty="0" err="1"/>
              <a:t>Schildhauer</a:t>
            </a:r>
            <a:r>
              <a:rPr lang="en-US" i="1" dirty="0"/>
              <a:t>, NCEAS</a:t>
            </a:r>
            <a:endParaRPr lang="en-US" i="1" dirty="0" smtClean="0"/>
          </a:p>
          <a:p>
            <a:r>
              <a:rPr lang="en-US" dirty="0"/>
              <a:t>Patrice </a:t>
            </a:r>
            <a:r>
              <a:rPr lang="en-US" dirty="0" err="1" smtClean="0"/>
              <a:t>Seyed</a:t>
            </a:r>
            <a:r>
              <a:rPr lang="en-US" i="1" dirty="0"/>
              <a:t>, RPI</a:t>
            </a:r>
            <a:endParaRPr lang="en-US" dirty="0" smtClean="0"/>
          </a:p>
          <a:p>
            <a:r>
              <a:rPr lang="en-US" dirty="0" smtClean="0"/>
              <a:t>Data Integration and Semantics Working Group</a:t>
            </a:r>
          </a:p>
          <a:p>
            <a:endParaRPr lang="en-US" dirty="0"/>
          </a:p>
          <a:p>
            <a:r>
              <a:rPr lang="en-US" dirty="0" smtClean="0"/>
              <a:t>In collaboration with:</a:t>
            </a:r>
          </a:p>
          <a:p>
            <a:r>
              <a:rPr lang="en-US" dirty="0" err="1" smtClean="0"/>
              <a:t>SONet</a:t>
            </a:r>
            <a:endParaRPr lang="en-US" dirty="0" smtClean="0"/>
          </a:p>
          <a:p>
            <a:r>
              <a:rPr lang="en-US" dirty="0" err="1" smtClean="0"/>
              <a:t>SemTools</a:t>
            </a:r>
            <a:endParaRPr lang="en-US" dirty="0"/>
          </a:p>
        </p:txBody>
      </p:sp>
    </p:spTree>
    <p:extLst>
      <p:ext uri="{BB962C8B-B14F-4D97-AF65-F5344CB8AC3E}">
        <p14:creationId xmlns:p14="http://schemas.microsoft.com/office/powerpoint/2010/main" val="4035673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Hierarchical Faceted Search </a:t>
            </a:r>
          </a:p>
        </p:txBody>
      </p:sp>
      <p:sp>
        <p:nvSpPr>
          <p:cNvPr id="3" name="Content Placeholder 2"/>
          <p:cNvSpPr>
            <a:spLocks noGrp="1"/>
          </p:cNvSpPr>
          <p:nvPr>
            <p:ph idx="1"/>
          </p:nvPr>
        </p:nvSpPr>
        <p:spPr/>
        <p:txBody>
          <a:bodyPr>
            <a:normAutofit/>
          </a:bodyPr>
          <a:lstStyle/>
          <a:p>
            <a:pPr lvl="2"/>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7071ADB-40A3-584F-9B24-23D5CEF2CCC1}" type="slidenum">
              <a:rPr lang="en-US" smtClean="0"/>
              <a:t>10</a:t>
            </a:fld>
            <a:endParaRPr lang="en-US"/>
          </a:p>
        </p:txBody>
      </p:sp>
      <p:pic>
        <p:nvPicPr>
          <p:cNvPr id="5" name="Picture 4" descr="s2s-faceted-searc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865" y="1600199"/>
            <a:ext cx="6515784" cy="2276061"/>
          </a:xfrm>
          <a:prstGeom prst="rect">
            <a:avLst/>
          </a:prstGeom>
        </p:spPr>
      </p:pic>
      <p:pic>
        <p:nvPicPr>
          <p:cNvPr id="6" name="Picture 5" descr="s2s-faceted-search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37389"/>
            <a:ext cx="9228667" cy="2220611"/>
          </a:xfrm>
          <a:prstGeom prst="rect">
            <a:avLst/>
          </a:prstGeom>
        </p:spPr>
      </p:pic>
      <p:sp>
        <p:nvSpPr>
          <p:cNvPr id="8" name="Down Arrow 7"/>
          <p:cNvSpPr/>
          <p:nvPr/>
        </p:nvSpPr>
        <p:spPr>
          <a:xfrm>
            <a:off x="5574997" y="3876260"/>
            <a:ext cx="484632" cy="8172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1025080" y="4113724"/>
            <a:ext cx="266624" cy="8172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94737" y="1167319"/>
            <a:ext cx="1970912" cy="461665"/>
          </a:xfrm>
          <a:prstGeom prst="rect">
            <a:avLst/>
          </a:prstGeom>
        </p:spPr>
        <p:txBody>
          <a:bodyPr wrap="none">
            <a:spAutoFit/>
          </a:bodyPr>
          <a:lstStyle/>
          <a:p>
            <a:r>
              <a:rPr lang="en-US" sz="2400" b="1" dirty="0" smtClean="0">
                <a:solidFill>
                  <a:srgbClr val="1A435D"/>
                </a:solidFill>
              </a:rPr>
              <a:t>11,675 results</a:t>
            </a:r>
          </a:p>
        </p:txBody>
      </p:sp>
      <p:sp>
        <p:nvSpPr>
          <p:cNvPr id="11" name="Rectangle 10"/>
          <p:cNvSpPr/>
          <p:nvPr/>
        </p:nvSpPr>
        <p:spPr>
          <a:xfrm>
            <a:off x="6715888" y="4175724"/>
            <a:ext cx="1579579" cy="461665"/>
          </a:xfrm>
          <a:prstGeom prst="rect">
            <a:avLst/>
          </a:prstGeom>
        </p:spPr>
        <p:txBody>
          <a:bodyPr wrap="none">
            <a:spAutoFit/>
          </a:bodyPr>
          <a:lstStyle/>
          <a:p>
            <a:r>
              <a:rPr lang="en-US" sz="2400" b="1" dirty="0" smtClean="0">
                <a:solidFill>
                  <a:srgbClr val="1A435D"/>
                </a:solidFill>
              </a:rPr>
              <a:t>116 results</a:t>
            </a:r>
          </a:p>
        </p:txBody>
      </p:sp>
    </p:spTree>
    <p:extLst>
      <p:ext uri="{BB962C8B-B14F-4D97-AF65-F5344CB8AC3E}">
        <p14:creationId xmlns:p14="http://schemas.microsoft.com/office/powerpoint/2010/main" val="58686369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Query Expansion</a:t>
            </a:r>
            <a:endParaRPr lang="en-US" dirty="0"/>
          </a:p>
        </p:txBody>
      </p:sp>
      <p:sp>
        <p:nvSpPr>
          <p:cNvPr id="3" name="Content Placeholder 2"/>
          <p:cNvSpPr>
            <a:spLocks noGrp="1"/>
          </p:cNvSpPr>
          <p:nvPr>
            <p:ph idx="1"/>
          </p:nvPr>
        </p:nvSpPr>
        <p:spPr>
          <a:xfrm>
            <a:off x="4223823" y="2097571"/>
            <a:ext cx="4462976" cy="4028592"/>
          </a:xfrm>
        </p:spPr>
        <p:txBody>
          <a:bodyPr>
            <a:normAutofit/>
          </a:bodyPr>
          <a:lstStyle/>
          <a:p>
            <a:pPr lvl="2"/>
            <a:r>
              <a:rPr lang="en-US" dirty="0" smtClean="0"/>
              <a:t>Search for ‘herbicide’</a:t>
            </a:r>
          </a:p>
          <a:p>
            <a:pPr lvl="3"/>
            <a:r>
              <a:rPr lang="en-US" dirty="0" smtClean="0"/>
              <a:t>“Upward” expansion: ‘Agrochemical biocide, Biocide, Chemical’</a:t>
            </a:r>
          </a:p>
          <a:p>
            <a:pPr lvl="3"/>
            <a:r>
              <a:rPr lang="en-US" dirty="0" smtClean="0"/>
              <a:t>“Downward” expansion: ‘</a:t>
            </a:r>
            <a:r>
              <a:rPr lang="en-US" dirty="0" err="1" smtClean="0"/>
              <a:t>Triazine</a:t>
            </a:r>
            <a:r>
              <a:rPr lang="en-US" dirty="0" smtClean="0"/>
              <a:t> herbicide’, ‘Atrazine’</a:t>
            </a:r>
          </a:p>
          <a:p>
            <a:pPr lvl="2"/>
            <a:r>
              <a:rPr lang="en-US" dirty="0" smtClean="0"/>
              <a:t>Match Original Term and Expansions against metadata</a:t>
            </a:r>
          </a:p>
          <a:p>
            <a:pPr lvl="4"/>
            <a:endParaRPr lang="en-US" dirty="0" smtClean="0"/>
          </a:p>
          <a:p>
            <a:pPr lvl="3"/>
            <a:endParaRPr lang="en-US" dirty="0"/>
          </a:p>
        </p:txBody>
      </p:sp>
      <p:sp>
        <p:nvSpPr>
          <p:cNvPr id="4" name="Slide Number Placeholder 3"/>
          <p:cNvSpPr>
            <a:spLocks noGrp="1"/>
          </p:cNvSpPr>
          <p:nvPr>
            <p:ph type="sldNum" sz="quarter" idx="12"/>
          </p:nvPr>
        </p:nvSpPr>
        <p:spPr/>
        <p:txBody>
          <a:bodyPr/>
          <a:lstStyle/>
          <a:p>
            <a:fld id="{D7071ADB-40A3-584F-9B24-23D5CEF2CCC1}" type="slidenum">
              <a:rPr lang="en-US" smtClean="0"/>
              <a:t>11</a:t>
            </a:fld>
            <a:endParaRPr lang="en-US"/>
          </a:p>
        </p:txBody>
      </p:sp>
      <p:pic>
        <p:nvPicPr>
          <p:cNvPr id="6" name="Picture 5" descr="free-text-search-interface-herbic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27" y="1950720"/>
            <a:ext cx="3800401" cy="3328161"/>
          </a:xfrm>
          <a:prstGeom prst="rect">
            <a:avLst/>
          </a:prstGeom>
        </p:spPr>
      </p:pic>
    </p:spTree>
    <p:extLst>
      <p:ext uri="{BB962C8B-B14F-4D97-AF65-F5344CB8AC3E}">
        <p14:creationId xmlns:p14="http://schemas.microsoft.com/office/powerpoint/2010/main" val="189476918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587" y="6327463"/>
            <a:ext cx="7805213" cy="460101"/>
          </a:xfrm>
        </p:spPr>
        <p:txBody>
          <a:bodyPr>
            <a:normAutofit/>
          </a:bodyPr>
          <a:lstStyle/>
          <a:p>
            <a:r>
              <a:rPr lang="en-US" sz="1400" dirty="0" smtClean="0"/>
              <a:t>Figure: </a:t>
            </a:r>
            <a:r>
              <a:rPr lang="en-US" sz="1400" dirty="0" err="1" smtClean="0"/>
              <a:t>SemantEco</a:t>
            </a:r>
            <a:r>
              <a:rPr lang="en-US" sz="1400" dirty="0" smtClean="0"/>
              <a:t> Hierarchical </a:t>
            </a:r>
            <a:r>
              <a:rPr lang="en-US" sz="1400" dirty="0"/>
              <a:t>Faceted Search </a:t>
            </a:r>
          </a:p>
        </p:txBody>
      </p:sp>
      <p:sp>
        <p:nvSpPr>
          <p:cNvPr id="3" name="Content Placeholder 2"/>
          <p:cNvSpPr>
            <a:spLocks noGrp="1"/>
          </p:cNvSpPr>
          <p:nvPr>
            <p:ph idx="1"/>
          </p:nvPr>
        </p:nvSpPr>
        <p:spPr/>
        <p:txBody>
          <a:bodyPr>
            <a:normAutofit/>
          </a:bodyPr>
          <a:lstStyle/>
          <a:p>
            <a:pPr lvl="2"/>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7071ADB-40A3-584F-9B24-23D5CEF2CCC1}" type="slidenum">
              <a:rPr lang="en-US" smtClean="0"/>
              <a:t>12</a:t>
            </a:fld>
            <a:endParaRPr lang="en-US"/>
          </a:p>
        </p:txBody>
      </p:sp>
      <p:pic>
        <p:nvPicPr>
          <p:cNvPr id="7" name="Picture 6" descr="new-banner-first-sc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4" y="28683"/>
            <a:ext cx="8525195" cy="6298780"/>
          </a:xfrm>
          <a:prstGeom prst="rect">
            <a:avLst/>
          </a:prstGeom>
        </p:spPr>
      </p:pic>
    </p:spTree>
    <p:extLst>
      <p:ext uri="{BB962C8B-B14F-4D97-AF65-F5344CB8AC3E}">
        <p14:creationId xmlns:p14="http://schemas.microsoft.com/office/powerpoint/2010/main" val="2398443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Box 3"/>
          <p:cNvSpPr txBox="1">
            <a:spLocks noChangeArrowheads="1"/>
          </p:cNvSpPr>
          <p:nvPr/>
        </p:nvSpPr>
        <p:spPr bwMode="auto">
          <a:xfrm>
            <a:off x="3496895" y="4720768"/>
            <a:ext cx="358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1</a:t>
            </a:r>
          </a:p>
        </p:txBody>
      </p:sp>
      <p:sp>
        <p:nvSpPr>
          <p:cNvPr id="5127" name="TextBox 9"/>
          <p:cNvSpPr txBox="1">
            <a:spLocks noChangeArrowheads="1"/>
          </p:cNvSpPr>
          <p:nvPr/>
        </p:nvSpPr>
        <p:spPr bwMode="auto">
          <a:xfrm>
            <a:off x="2563436" y="3096877"/>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2</a:t>
            </a:r>
          </a:p>
        </p:txBody>
      </p:sp>
      <p:sp>
        <p:nvSpPr>
          <p:cNvPr id="5130" name="TextBox 12"/>
          <p:cNvSpPr txBox="1">
            <a:spLocks noChangeArrowheads="1"/>
          </p:cNvSpPr>
          <p:nvPr/>
        </p:nvSpPr>
        <p:spPr bwMode="auto">
          <a:xfrm>
            <a:off x="5136573" y="3647118"/>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3</a:t>
            </a:r>
          </a:p>
        </p:txBody>
      </p:sp>
      <p:sp>
        <p:nvSpPr>
          <p:cNvPr id="5133" name="TextBox 9"/>
          <p:cNvSpPr txBox="1">
            <a:spLocks noChangeArrowheads="1"/>
          </p:cNvSpPr>
          <p:nvPr/>
        </p:nvSpPr>
        <p:spPr bwMode="auto">
          <a:xfrm>
            <a:off x="7566711" y="689652"/>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4</a:t>
            </a:r>
          </a:p>
        </p:txBody>
      </p:sp>
      <p:sp>
        <p:nvSpPr>
          <p:cNvPr id="4" name="Slide Number Placeholder 3"/>
          <p:cNvSpPr>
            <a:spLocks noGrp="1"/>
          </p:cNvSpPr>
          <p:nvPr>
            <p:ph type="sldNum" sz="quarter" idx="12"/>
          </p:nvPr>
        </p:nvSpPr>
        <p:spPr/>
        <p:txBody>
          <a:bodyPr/>
          <a:lstStyle/>
          <a:p>
            <a:fld id="{D7071ADB-40A3-584F-9B24-23D5CEF2CCC1}" type="slidenum">
              <a:rPr lang="en-US" smtClean="0"/>
              <a:t>13</a:t>
            </a:fld>
            <a:endParaRPr lang="en-US"/>
          </a:p>
        </p:txBody>
      </p:sp>
      <p:sp>
        <p:nvSpPr>
          <p:cNvPr id="5" name="TextBox 4"/>
          <p:cNvSpPr txBox="1"/>
          <p:nvPr/>
        </p:nvSpPr>
        <p:spPr>
          <a:xfrm>
            <a:off x="-452875" y="1631795"/>
            <a:ext cx="2382259" cy="3170099"/>
          </a:xfrm>
          <a:prstGeom prst="rect">
            <a:avLst/>
          </a:prstGeom>
          <a:noFill/>
        </p:spPr>
        <p:txBody>
          <a:bodyPr wrap="square" rtlCol="0">
            <a:spAutoFit/>
          </a:bodyPr>
          <a:lstStyle/>
          <a:p>
            <a:pPr marL="971550" lvl="1" indent="-514350">
              <a:buFontTx/>
              <a:buAutoNum type="arabicPeriod"/>
            </a:pPr>
            <a:r>
              <a:rPr lang="en-US" sz="1400" dirty="0"/>
              <a:t>Map view of analyzed results</a:t>
            </a:r>
          </a:p>
          <a:p>
            <a:pPr marL="971550" lvl="1" indent="-514350">
              <a:buFontTx/>
              <a:buAutoNum type="arabicPeriod"/>
            </a:pPr>
            <a:r>
              <a:rPr lang="en-US" sz="1400" dirty="0"/>
              <a:t>Explanation of  pollution  </a:t>
            </a:r>
          </a:p>
          <a:p>
            <a:pPr marL="971550" lvl="1" indent="-514350">
              <a:buFontTx/>
              <a:buAutoNum type="arabicPeriod"/>
            </a:pPr>
            <a:r>
              <a:rPr lang="en-US" altLang="ja-JP" sz="1400" dirty="0"/>
              <a:t>Plotting specific measurement data alone or alongside species count data</a:t>
            </a:r>
          </a:p>
          <a:p>
            <a:pPr marL="971550" lvl="1" indent="-514350">
              <a:buFontTx/>
              <a:buAutoNum type="arabicPeriod"/>
            </a:pPr>
            <a:r>
              <a:rPr lang="en-US" altLang="ja-JP" sz="1400" dirty="0"/>
              <a:t>Filtering by facet to select type of data</a:t>
            </a:r>
          </a:p>
          <a:p>
            <a:endParaRPr lang="en-US" dirty="0"/>
          </a:p>
        </p:txBody>
      </p:sp>
      <p:pic>
        <p:nvPicPr>
          <p:cNvPr id="2" name="Picture 1" descr="new-banner-first-screen-with-inf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5026" y="558800"/>
            <a:ext cx="7343817" cy="5472820"/>
          </a:xfrm>
          <a:prstGeom prst="rect">
            <a:avLst/>
          </a:prstGeom>
        </p:spPr>
      </p:pic>
      <p:sp>
        <p:nvSpPr>
          <p:cNvPr id="11" name="TextBox 3"/>
          <p:cNvSpPr txBox="1">
            <a:spLocks noChangeArrowheads="1"/>
          </p:cNvSpPr>
          <p:nvPr/>
        </p:nvSpPr>
        <p:spPr bwMode="auto">
          <a:xfrm>
            <a:off x="3855670" y="4260393"/>
            <a:ext cx="358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1</a:t>
            </a:r>
          </a:p>
        </p:txBody>
      </p:sp>
      <p:sp>
        <p:nvSpPr>
          <p:cNvPr id="7" name="Rectangle 6"/>
          <p:cNvSpPr/>
          <p:nvPr/>
        </p:nvSpPr>
        <p:spPr>
          <a:xfrm>
            <a:off x="3159760" y="1772280"/>
            <a:ext cx="3393440" cy="23368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772400" y="1582370"/>
            <a:ext cx="1371600" cy="444925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263187" y="4325948"/>
            <a:ext cx="745693" cy="39482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38627" y="3260928"/>
            <a:ext cx="2158308" cy="39482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9"/>
          <p:cNvSpPr txBox="1">
            <a:spLocks noChangeArrowheads="1"/>
          </p:cNvSpPr>
          <p:nvPr/>
        </p:nvSpPr>
        <p:spPr bwMode="auto">
          <a:xfrm>
            <a:off x="2756476" y="2324717"/>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2</a:t>
            </a:r>
          </a:p>
        </p:txBody>
      </p:sp>
      <p:sp>
        <p:nvSpPr>
          <p:cNvPr id="17" name="TextBox 12"/>
          <p:cNvSpPr txBox="1">
            <a:spLocks noChangeArrowheads="1"/>
          </p:cNvSpPr>
          <p:nvPr/>
        </p:nvSpPr>
        <p:spPr bwMode="auto">
          <a:xfrm>
            <a:off x="5588750" y="3340788"/>
            <a:ext cx="360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3</a:t>
            </a:r>
          </a:p>
        </p:txBody>
      </p:sp>
      <p:sp>
        <p:nvSpPr>
          <p:cNvPr id="18" name="TextBox 9"/>
          <p:cNvSpPr txBox="1">
            <a:spLocks noChangeArrowheads="1"/>
          </p:cNvSpPr>
          <p:nvPr/>
        </p:nvSpPr>
        <p:spPr bwMode="auto">
          <a:xfrm>
            <a:off x="8818353" y="1120705"/>
            <a:ext cx="7009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a:solidFill>
                  <a:srgbClr val="FF0000"/>
                </a:solidFill>
              </a:rPr>
              <a:t>4</a:t>
            </a:r>
          </a:p>
        </p:txBody>
      </p:sp>
    </p:spTree>
    <p:extLst>
      <p:ext uri="{BB962C8B-B14F-4D97-AF65-F5344CB8AC3E}">
        <p14:creationId xmlns:p14="http://schemas.microsoft.com/office/powerpoint/2010/main" val="252292666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 name="Picture 1" descr="wa-bir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4" y="934366"/>
            <a:ext cx="7905786" cy="5570153"/>
          </a:xfrm>
          <a:prstGeom prst="rect">
            <a:avLst/>
          </a:prstGeom>
        </p:spPr>
      </p:pic>
    </p:spTree>
    <p:extLst>
      <p:ext uri="{BB962C8B-B14F-4D97-AF65-F5344CB8AC3E}">
        <p14:creationId xmlns:p14="http://schemas.microsoft.com/office/powerpoint/2010/main" val="57560303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SemantEco</a:t>
            </a:r>
            <a:r>
              <a:rPr lang="en-US" dirty="0" smtClean="0"/>
              <a:t>:</a:t>
            </a:r>
            <a:r>
              <a:rPr lang="en-US" dirty="0"/>
              <a:t> </a:t>
            </a:r>
            <a:r>
              <a:rPr lang="en-US" dirty="0" smtClean="0"/>
              <a:t>Sibling </a:t>
            </a:r>
            <a:r>
              <a:rPr lang="en-US" dirty="0" err="1" smtClean="0"/>
              <a:t>Suggestor</a:t>
            </a:r>
            <a:endParaRPr lang="en-US" dirty="0"/>
          </a:p>
        </p:txBody>
      </p:sp>
      <p:sp>
        <p:nvSpPr>
          <p:cNvPr id="4" name="Slide Number Placeholder 3"/>
          <p:cNvSpPr>
            <a:spLocks noGrp="1"/>
          </p:cNvSpPr>
          <p:nvPr>
            <p:ph type="sldNum" sz="quarter" idx="12"/>
          </p:nvPr>
        </p:nvSpPr>
        <p:spPr/>
        <p:txBody>
          <a:bodyPr/>
          <a:lstStyle/>
          <a:p>
            <a:fld id="{D7071ADB-40A3-584F-9B24-23D5CEF2CCC1}" type="slidenum">
              <a:rPr lang="en-US" smtClean="0"/>
              <a:t>15</a:t>
            </a:fld>
            <a:endParaRPr lang="en-US"/>
          </a:p>
        </p:txBody>
      </p:sp>
      <p:pic>
        <p:nvPicPr>
          <p:cNvPr id="7" name="Picture 6" descr="sibling-small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51" y="1167319"/>
            <a:ext cx="9349111" cy="4126011"/>
          </a:xfrm>
          <a:prstGeom prst="rect">
            <a:avLst/>
          </a:prstGeom>
        </p:spPr>
      </p:pic>
      <p:sp>
        <p:nvSpPr>
          <p:cNvPr id="9" name="Rectangle 8"/>
          <p:cNvSpPr/>
          <p:nvPr/>
        </p:nvSpPr>
        <p:spPr>
          <a:xfrm>
            <a:off x="2365380" y="5656299"/>
            <a:ext cx="4549036" cy="1200329"/>
          </a:xfrm>
          <a:prstGeom prst="rect">
            <a:avLst/>
          </a:prstGeom>
        </p:spPr>
        <p:txBody>
          <a:bodyPr wrap="square">
            <a:spAutoFit/>
          </a:bodyPr>
          <a:lstStyle/>
          <a:p>
            <a:r>
              <a:rPr lang="en-US" dirty="0"/>
              <a:t>The current bird population data is sparse, thus some common birds, including </a:t>
            </a:r>
            <a:r>
              <a:rPr lang="en-US" dirty="0" smtClean="0"/>
              <a:t>swallows, </a:t>
            </a:r>
            <a:r>
              <a:rPr lang="en-US" dirty="0"/>
              <a:t>may have no data loaded.  The interface suggests similar birds for which data </a:t>
            </a:r>
            <a:r>
              <a:rPr lang="en-US" dirty="0" smtClean="0"/>
              <a:t>exists.</a:t>
            </a:r>
            <a:endParaRPr lang="en-US" dirty="0"/>
          </a:p>
        </p:txBody>
      </p:sp>
    </p:spTree>
    <p:extLst>
      <p:ext uri="{BB962C8B-B14F-4D97-AF65-F5344CB8AC3E}">
        <p14:creationId xmlns:p14="http://schemas.microsoft.com/office/powerpoint/2010/main" val="176199308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1"/>
          <p:cNvSpPr>
            <a:spLocks/>
          </p:cNvSpPr>
          <p:nvPr/>
        </p:nvSpPr>
        <p:spPr bwMode="auto">
          <a:xfrm>
            <a:off x="366117" y="5277445"/>
            <a:ext cx="8376047" cy="1250156"/>
          </a:xfrm>
          <a:prstGeom prst="roundRect">
            <a:avLst>
              <a:gd name="adj" fmla="val 10713"/>
            </a:avLst>
          </a:prstGeom>
          <a:solidFill>
            <a:srgbClr val="E5E5E5"/>
          </a:solidFill>
          <a:ln w="25400" cap="flat">
            <a:solidFill>
              <a:srgbClr val="7F7F7F"/>
            </a:solidFill>
            <a:prstDash val="solid"/>
            <a:round/>
            <a:headEnd type="none" w="med" len="med"/>
            <a:tailEnd type="none" w="med" len="med"/>
          </a:ln>
        </p:spPr>
        <p:txBody>
          <a:bodyPr lIns="0" tIns="0" rIns="0" bIns="0"/>
          <a:lstStyle/>
          <a:p>
            <a:endParaRPr lang="en-US"/>
          </a:p>
        </p:txBody>
      </p:sp>
      <p:sp>
        <p:nvSpPr>
          <p:cNvPr id="38914" name="AutoShape 2"/>
          <p:cNvSpPr>
            <a:spLocks/>
          </p:cNvSpPr>
          <p:nvPr/>
        </p:nvSpPr>
        <p:spPr bwMode="auto">
          <a:xfrm>
            <a:off x="383977" y="3920133"/>
            <a:ext cx="8376047" cy="1250156"/>
          </a:xfrm>
          <a:prstGeom prst="roundRect">
            <a:avLst>
              <a:gd name="adj" fmla="val 10713"/>
            </a:avLst>
          </a:prstGeom>
          <a:solidFill>
            <a:srgbClr val="E5E5E5"/>
          </a:solidFill>
          <a:ln w="25400" cap="flat">
            <a:solidFill>
              <a:srgbClr val="7F7F7F"/>
            </a:solidFill>
            <a:prstDash val="solid"/>
            <a:round/>
            <a:headEnd type="none" w="med" len="med"/>
            <a:tailEnd type="none" w="med" len="med"/>
          </a:ln>
        </p:spPr>
        <p:txBody>
          <a:bodyPr lIns="0" tIns="0" rIns="0" bIns="0"/>
          <a:lstStyle/>
          <a:p>
            <a:endParaRPr lang="en-US"/>
          </a:p>
        </p:txBody>
      </p:sp>
      <p:sp>
        <p:nvSpPr>
          <p:cNvPr id="38915" name="Rectangle 3"/>
          <p:cNvSpPr>
            <a:spLocks noGrp="1" noChangeArrowheads="1"/>
          </p:cNvSpPr>
          <p:nvPr>
            <p:ph type="title"/>
          </p:nvPr>
        </p:nvSpPr>
        <p:spPr>
          <a:ln/>
        </p:spPr>
        <p:txBody>
          <a:bodyPr rIns="116994"/>
          <a:lstStyle/>
          <a:p>
            <a:r>
              <a:rPr lang="en-US" dirty="0" smtClean="0"/>
              <a:t>Challenge: Linking </a:t>
            </a:r>
            <a:r>
              <a:rPr lang="en-US" dirty="0"/>
              <a:t>data to </a:t>
            </a:r>
            <a:r>
              <a:rPr lang="en-US" dirty="0" smtClean="0"/>
              <a:t>ontology</a:t>
            </a:r>
            <a:endParaRPr lang="en-US" dirty="0"/>
          </a:p>
        </p:txBody>
      </p:sp>
      <p:sp>
        <p:nvSpPr>
          <p:cNvPr id="38916" name="AutoShape 4"/>
          <p:cNvSpPr>
            <a:spLocks/>
          </p:cNvSpPr>
          <p:nvPr/>
        </p:nvSpPr>
        <p:spPr bwMode="auto">
          <a:xfrm>
            <a:off x="383977" y="1205508"/>
            <a:ext cx="8376047" cy="1250156"/>
          </a:xfrm>
          <a:prstGeom prst="roundRect">
            <a:avLst>
              <a:gd name="adj" fmla="val 10713"/>
            </a:avLst>
          </a:prstGeom>
          <a:solidFill>
            <a:srgbClr val="E5E5E5"/>
          </a:solidFill>
          <a:ln w="25400" cap="flat">
            <a:solidFill>
              <a:srgbClr val="7F7F7F"/>
            </a:solidFill>
            <a:prstDash val="solid"/>
            <a:round/>
            <a:headEnd type="none" w="med" len="med"/>
            <a:tailEnd type="none" w="med" len="med"/>
          </a:ln>
        </p:spPr>
        <p:txBody>
          <a:bodyPr lIns="0" tIns="0" rIns="0" bIns="0"/>
          <a:lstStyle/>
          <a:p>
            <a:endParaRPr lang="en-US"/>
          </a:p>
        </p:txBody>
      </p:sp>
      <p:sp>
        <p:nvSpPr>
          <p:cNvPr id="38917" name="Rectangle 5"/>
          <p:cNvSpPr>
            <a:spLocks/>
          </p:cNvSpPr>
          <p:nvPr/>
        </p:nvSpPr>
        <p:spPr bwMode="auto">
          <a:xfrm>
            <a:off x="947112" y="5750719"/>
            <a:ext cx="467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lgn="ctr"/>
            <a:r>
              <a:rPr lang="en-US" sz="1700">
                <a:latin typeface="Myriad Pro" charset="0"/>
                <a:ea typeface="ＭＳ Ｐゴシック" charset="0"/>
                <a:cs typeface="Myriad Pro" charset="0"/>
                <a:sym typeface="Myriad Pro" charset="0"/>
              </a:rPr>
              <a:t>Data</a:t>
            </a:r>
          </a:p>
        </p:txBody>
      </p:sp>
      <p:sp>
        <p:nvSpPr>
          <p:cNvPr id="38918" name="Rectangle 6"/>
          <p:cNvSpPr>
            <a:spLocks/>
          </p:cNvSpPr>
          <p:nvPr/>
        </p:nvSpPr>
        <p:spPr bwMode="auto">
          <a:xfrm>
            <a:off x="719943" y="4268391"/>
            <a:ext cx="9309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lgn="ctr"/>
            <a:r>
              <a:rPr lang="en-US" sz="1700">
                <a:latin typeface="Myriad Pro" charset="0"/>
                <a:ea typeface="ＭＳ Ｐゴシック" charset="0"/>
                <a:cs typeface="Myriad Pro" charset="0"/>
                <a:sym typeface="Myriad Pro" charset="0"/>
              </a:rPr>
              <a:t>Structural</a:t>
            </a:r>
          </a:p>
          <a:p>
            <a:pPr marL="40182" algn="ctr"/>
            <a:r>
              <a:rPr lang="en-US" sz="1700">
                <a:latin typeface="Myriad Pro" charset="0"/>
                <a:ea typeface="ＭＳ Ｐゴシック" charset="0"/>
                <a:cs typeface="Myriad Pro" charset="0"/>
                <a:sym typeface="Myriad Pro" charset="0"/>
              </a:rPr>
              <a:t>Metadata</a:t>
            </a:r>
          </a:p>
        </p:txBody>
      </p:sp>
      <p:sp>
        <p:nvSpPr>
          <p:cNvPr id="38919" name="Rectangle 7"/>
          <p:cNvSpPr>
            <a:spLocks/>
          </p:cNvSpPr>
          <p:nvPr/>
        </p:nvSpPr>
        <p:spPr bwMode="auto">
          <a:xfrm>
            <a:off x="538081" y="1553766"/>
            <a:ext cx="13002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lgn="ctr"/>
            <a:r>
              <a:rPr lang="en-US" sz="1700">
                <a:latin typeface="Myriad Pro" charset="0"/>
                <a:ea typeface="ＭＳ Ｐゴシック" charset="0"/>
                <a:cs typeface="Myriad Pro" charset="0"/>
                <a:sym typeface="Myriad Pro" charset="0"/>
              </a:rPr>
              <a:t>OBOE Salmon</a:t>
            </a:r>
          </a:p>
          <a:p>
            <a:pPr marL="40182" algn="ctr"/>
            <a:r>
              <a:rPr lang="en-US" sz="1700">
                <a:latin typeface="Myriad Pro" charset="0"/>
                <a:ea typeface="ＭＳ Ｐゴシック" charset="0"/>
                <a:cs typeface="Myriad Pro" charset="0"/>
                <a:sym typeface="Myriad Pro" charset="0"/>
              </a:rPr>
              <a:t>Ontology</a:t>
            </a:r>
          </a:p>
        </p:txBody>
      </p:sp>
      <p:graphicFrame>
        <p:nvGraphicFramePr>
          <p:cNvPr id="38920" name="Group 8"/>
          <p:cNvGraphicFramePr>
            <a:graphicFrameLocks noGrp="1"/>
          </p:cNvGraphicFramePr>
          <p:nvPr/>
        </p:nvGraphicFramePr>
        <p:xfrm>
          <a:off x="1819424" y="5608960"/>
          <a:ext cx="3226967" cy="579315"/>
        </p:xfrm>
        <a:graphic>
          <a:graphicData uri="http://schemas.openxmlformats.org/drawingml/2006/table">
            <a:tbl>
              <a:tblPr/>
              <a:tblGrid>
                <a:gridCol w="657449"/>
                <a:gridCol w="1256854"/>
                <a:gridCol w="1312664"/>
              </a:tblGrid>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date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live_stlhd_smolt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dead_stlhd_smolt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2/15/09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2/16/09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34</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8954" name="Group 42"/>
          <p:cNvGraphicFramePr>
            <a:graphicFrameLocks noGrp="1"/>
          </p:cNvGraphicFramePr>
          <p:nvPr/>
        </p:nvGraphicFramePr>
        <p:xfrm>
          <a:off x="5250657" y="5598914"/>
          <a:ext cx="3226965" cy="579315"/>
        </p:xfrm>
        <a:graphic>
          <a:graphicData uri="http://schemas.openxmlformats.org/drawingml/2006/table">
            <a:tbl>
              <a:tblPr/>
              <a:tblGrid>
                <a:gridCol w="650751"/>
                <a:gridCol w="709910"/>
                <a:gridCol w="933152"/>
                <a:gridCol w="933152"/>
              </a:tblGrid>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date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species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live_count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dead_count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2/15/09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STHD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45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105">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2/16/09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COHO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23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0000"/>
                        <a:buFont typeface="Myriad Pro" charset="0"/>
                        <a:buNone/>
                        <a:tabLst>
                          <a:tab pos="800100" algn="l"/>
                        </a:tabLst>
                      </a:pPr>
                      <a:r>
                        <a:rPr kumimoji="0" lang="en-US" sz="1000" b="0" i="0" u="none" strike="noStrike" cap="none" normalizeH="0" baseline="0">
                          <a:ln>
                            <a:noFill/>
                          </a:ln>
                          <a:solidFill>
                            <a:schemeClr val="tx1"/>
                          </a:solidFill>
                          <a:effectLst/>
                          <a:latin typeface="Courier New Bold" charset="0"/>
                          <a:ea typeface="Courier New Bold" charset="0"/>
                          <a:cs typeface="Courier New Bold" charset="0"/>
                          <a:sym typeface="Courier New Bold"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8998" name="Rectangle 86"/>
          <p:cNvSpPr>
            <a:spLocks/>
          </p:cNvSpPr>
          <p:nvPr/>
        </p:nvSpPr>
        <p:spPr bwMode="auto">
          <a:xfrm>
            <a:off x="2553891" y="4101504"/>
            <a:ext cx="20726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r>
              <a:rPr lang="en-US" sz="1200" dirty="0">
                <a:latin typeface="Courier New Bold" charset="0"/>
                <a:ea typeface="Courier New Bold" charset="0"/>
                <a:cs typeface="Courier New Bold" charset="0"/>
                <a:sym typeface="Courier New Bold" charset="0"/>
              </a:rPr>
              <a:t>&lt;attribute id=</a:t>
            </a:r>
            <a:r>
              <a:rPr lang="ja-JP" altLang="en-US" sz="1200" dirty="0">
                <a:latin typeface="Arial"/>
                <a:ea typeface="Courier New Bold" charset="0"/>
                <a:cs typeface="Courier New Bold" charset="0"/>
                <a:sym typeface="Courier New Bold" charset="0"/>
              </a:rPr>
              <a:t>”</a:t>
            </a:r>
            <a:r>
              <a:rPr lang="en-US" sz="1200" dirty="0">
                <a:latin typeface="Courier New Bold" charset="0"/>
                <a:ea typeface="Courier New Bold" charset="0"/>
                <a:cs typeface="Courier New Bold" charset="0"/>
                <a:sym typeface="Courier New Bold" charset="0"/>
              </a:rPr>
              <a:t>att.4</a:t>
            </a:r>
            <a:r>
              <a:rPr lang="ja-JP" altLang="en-US" sz="1200" dirty="0">
                <a:latin typeface="Arial"/>
                <a:ea typeface="Courier New Bold" charset="0"/>
                <a:cs typeface="Courier New Bold" charset="0"/>
                <a:sym typeface="Courier New Bold" charset="0"/>
              </a:rPr>
              <a:t>”</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  &lt;</a:t>
            </a:r>
            <a:r>
              <a:rPr lang="en-US" sz="1200" dirty="0" err="1">
                <a:latin typeface="Courier New Bold" charset="0"/>
                <a:ea typeface="Courier New Bold" charset="0"/>
                <a:cs typeface="Courier New Bold" charset="0"/>
                <a:sym typeface="Courier New Bold" charset="0"/>
              </a:rPr>
              <a:t>attributeName</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    </a:t>
            </a:r>
            <a:r>
              <a:rPr lang="en-US" sz="1200" b="1" dirty="0" err="1">
                <a:latin typeface="Courier New Bold" charset="0"/>
                <a:ea typeface="Courier New Bold" charset="0"/>
                <a:cs typeface="Courier New Bold" charset="0"/>
                <a:sym typeface="Courier New Bold" charset="0"/>
              </a:rPr>
              <a:t>live_stlhd_smolt</a:t>
            </a:r>
            <a:endParaRPr lang="en-US" sz="1200" b="1" dirty="0">
              <a:latin typeface="Courier New Bold" charset="0"/>
              <a:ea typeface="Courier New Bold" charset="0"/>
              <a:cs typeface="Courier New Bold" charset="0"/>
              <a:sym typeface="Courier New Bold" charset="0"/>
            </a:endParaRPr>
          </a:p>
          <a:p>
            <a:pPr marL="40182"/>
            <a:r>
              <a:rPr lang="en-US" sz="1200" dirty="0">
                <a:latin typeface="Courier New Bold" charset="0"/>
                <a:ea typeface="Courier New Bold" charset="0"/>
                <a:cs typeface="Courier New Bold" charset="0"/>
                <a:sym typeface="Courier New Bold" charset="0"/>
              </a:rPr>
              <a:t>  &lt;/</a:t>
            </a:r>
            <a:r>
              <a:rPr lang="en-US" sz="1200" dirty="0" err="1">
                <a:latin typeface="Courier New Bold" charset="0"/>
                <a:ea typeface="Courier New Bold" charset="0"/>
                <a:cs typeface="Courier New Bold" charset="0"/>
                <a:sym typeface="Courier New Bold" charset="0"/>
              </a:rPr>
              <a:t>attributeName</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&lt;/attribute&gt;</a:t>
            </a:r>
          </a:p>
        </p:txBody>
      </p:sp>
      <p:sp>
        <p:nvSpPr>
          <p:cNvPr id="38999" name="Rectangle 87"/>
          <p:cNvSpPr>
            <a:spLocks/>
          </p:cNvSpPr>
          <p:nvPr/>
        </p:nvSpPr>
        <p:spPr bwMode="auto">
          <a:xfrm>
            <a:off x="5982891" y="4101504"/>
            <a:ext cx="207269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r>
              <a:rPr lang="en-US" sz="1200" dirty="0">
                <a:latin typeface="Courier New Bold" charset="0"/>
                <a:ea typeface="Courier New Bold" charset="0"/>
                <a:cs typeface="Courier New Bold" charset="0"/>
                <a:sym typeface="Courier New Bold" charset="0"/>
              </a:rPr>
              <a:t>&lt;attribute id=</a:t>
            </a:r>
            <a:r>
              <a:rPr lang="ja-JP" altLang="en-US" sz="1200" dirty="0">
                <a:latin typeface="Arial"/>
                <a:ea typeface="Courier New Bold" charset="0"/>
                <a:cs typeface="Courier New Bold" charset="0"/>
                <a:sym typeface="Courier New Bold" charset="0"/>
              </a:rPr>
              <a:t>”</a:t>
            </a:r>
            <a:r>
              <a:rPr lang="en-US" sz="1200" dirty="0">
                <a:latin typeface="Courier New Bold" charset="0"/>
                <a:ea typeface="Courier New Bold" charset="0"/>
                <a:cs typeface="Courier New Bold" charset="0"/>
                <a:sym typeface="Courier New Bold" charset="0"/>
              </a:rPr>
              <a:t>att</a:t>
            </a:r>
            <a:r>
              <a:rPr lang="en-US" sz="1200" dirty="0" smtClean="0">
                <a:latin typeface="Courier New Bold" charset="0"/>
                <a:ea typeface="Courier New Bold" charset="0"/>
                <a:cs typeface="Courier New Bold" charset="0"/>
                <a:sym typeface="Courier New Bold" charset="0"/>
              </a:rPr>
              <a:t>.5</a:t>
            </a:r>
            <a:r>
              <a:rPr lang="ja-JP" altLang="en-US" sz="1200" dirty="0" smtClean="0">
                <a:latin typeface="Arial"/>
                <a:ea typeface="Courier New Bold" charset="0"/>
                <a:cs typeface="Courier New Bold" charset="0"/>
                <a:sym typeface="Courier New Bold" charset="0"/>
              </a:rPr>
              <a:t>”</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  &lt;</a:t>
            </a:r>
            <a:r>
              <a:rPr lang="en-US" sz="1200" dirty="0" err="1">
                <a:latin typeface="Courier New Bold" charset="0"/>
                <a:ea typeface="Courier New Bold" charset="0"/>
                <a:cs typeface="Courier New Bold" charset="0"/>
                <a:sym typeface="Courier New Bold" charset="0"/>
              </a:rPr>
              <a:t>attributeName</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    </a:t>
            </a:r>
            <a:r>
              <a:rPr lang="en-US" sz="1200" b="1" dirty="0" err="1" smtClean="0">
                <a:latin typeface="Courier New Bold" charset="0"/>
                <a:ea typeface="Courier New Bold" charset="0"/>
                <a:cs typeface="Courier New Bold" charset="0"/>
                <a:sym typeface="Courier New Bold" charset="0"/>
              </a:rPr>
              <a:t>live_count</a:t>
            </a:r>
            <a:endParaRPr lang="en-US" sz="1200" b="1" dirty="0">
              <a:latin typeface="Courier New Bold" charset="0"/>
              <a:ea typeface="Courier New Bold" charset="0"/>
              <a:cs typeface="Courier New Bold" charset="0"/>
              <a:sym typeface="Courier New Bold" charset="0"/>
            </a:endParaRPr>
          </a:p>
          <a:p>
            <a:pPr marL="40182"/>
            <a:r>
              <a:rPr lang="en-US" sz="1200" dirty="0">
                <a:latin typeface="Courier New Bold" charset="0"/>
                <a:ea typeface="Courier New Bold" charset="0"/>
                <a:cs typeface="Courier New Bold" charset="0"/>
                <a:sym typeface="Courier New Bold" charset="0"/>
              </a:rPr>
              <a:t>  &lt;/</a:t>
            </a:r>
            <a:r>
              <a:rPr lang="en-US" sz="1200" dirty="0" err="1">
                <a:latin typeface="Courier New Bold" charset="0"/>
                <a:ea typeface="Courier New Bold" charset="0"/>
                <a:cs typeface="Courier New Bold" charset="0"/>
                <a:sym typeface="Courier New Bold" charset="0"/>
              </a:rPr>
              <a:t>attributeName</a:t>
            </a:r>
            <a:r>
              <a:rPr lang="en-US" sz="1200" dirty="0">
                <a:latin typeface="Courier New Bold" charset="0"/>
                <a:ea typeface="Courier New Bold" charset="0"/>
                <a:cs typeface="Courier New Bold" charset="0"/>
                <a:sym typeface="Courier New Bold" charset="0"/>
              </a:rPr>
              <a:t>&gt;</a:t>
            </a:r>
          </a:p>
          <a:p>
            <a:pPr marL="40182"/>
            <a:r>
              <a:rPr lang="en-US" sz="1200" dirty="0">
                <a:latin typeface="Courier New Bold" charset="0"/>
                <a:ea typeface="Courier New Bold" charset="0"/>
                <a:cs typeface="Courier New Bold" charset="0"/>
                <a:sym typeface="Courier New Bold" charset="0"/>
              </a:rPr>
              <a:t>&lt;/attribute&gt;</a:t>
            </a:r>
          </a:p>
        </p:txBody>
      </p:sp>
      <p:sp>
        <p:nvSpPr>
          <p:cNvPr id="39000" name="AutoShape 88"/>
          <p:cNvSpPr>
            <a:spLocks/>
          </p:cNvSpPr>
          <p:nvPr/>
        </p:nvSpPr>
        <p:spPr bwMode="auto">
          <a:xfrm rot="-5400000">
            <a:off x="3191247" y="5072634"/>
            <a:ext cx="482203" cy="419695"/>
          </a:xfrm>
          <a:prstGeom prst="rightArrow">
            <a:avLst>
              <a:gd name="adj1" fmla="val 54741"/>
              <a:gd name="adj2" fmla="val 53032"/>
            </a:avLst>
          </a:prstGeom>
          <a:solidFill>
            <a:srgbClr val="FFAF05"/>
          </a:solidFill>
          <a:ln w="12700" cap="flat">
            <a:solidFill>
              <a:srgbClr val="A77303"/>
            </a:solidFill>
            <a:prstDash val="solid"/>
            <a:round/>
            <a:headEnd type="none" w="med" len="med"/>
            <a:tailEnd type="none" w="med" len="med"/>
          </a:ln>
        </p:spPr>
        <p:txBody>
          <a:bodyPr lIns="0" tIns="0" rIns="0" bIns="0"/>
          <a:lstStyle/>
          <a:p>
            <a:endParaRPr lang="en-US"/>
          </a:p>
        </p:txBody>
      </p:sp>
      <p:sp>
        <p:nvSpPr>
          <p:cNvPr id="39001" name="AutoShape 89"/>
          <p:cNvSpPr>
            <a:spLocks/>
          </p:cNvSpPr>
          <p:nvPr/>
        </p:nvSpPr>
        <p:spPr bwMode="auto">
          <a:xfrm rot="-5400000">
            <a:off x="6652796" y="5073749"/>
            <a:ext cx="482203" cy="419695"/>
          </a:xfrm>
          <a:prstGeom prst="rightArrow">
            <a:avLst>
              <a:gd name="adj1" fmla="val 54741"/>
              <a:gd name="adj2" fmla="val 53032"/>
            </a:avLst>
          </a:prstGeom>
          <a:solidFill>
            <a:srgbClr val="FFAF05"/>
          </a:solidFill>
          <a:ln w="12700" cap="flat">
            <a:solidFill>
              <a:srgbClr val="A77303"/>
            </a:solidFill>
            <a:prstDash val="solid"/>
            <a:round/>
            <a:headEnd type="none" w="med" len="med"/>
            <a:tailEnd type="none" w="med" len="med"/>
          </a:ln>
        </p:spPr>
        <p:txBody>
          <a:bodyPr lIns="0" tIns="0" rIns="0" bIns="0"/>
          <a:lstStyle/>
          <a:p>
            <a:endParaRPr lang="en-US"/>
          </a:p>
        </p:txBody>
      </p:sp>
      <p:sp>
        <p:nvSpPr>
          <p:cNvPr id="39002" name="AutoShape 90"/>
          <p:cNvSpPr>
            <a:spLocks/>
          </p:cNvSpPr>
          <p:nvPr/>
        </p:nvSpPr>
        <p:spPr bwMode="auto">
          <a:xfrm>
            <a:off x="1902023" y="1946672"/>
            <a:ext cx="2634258" cy="267891"/>
          </a:xfrm>
          <a:prstGeom prst="roundRect">
            <a:avLst>
              <a:gd name="adj" fmla="val 25597"/>
            </a:avLst>
          </a:prstGeom>
          <a:solidFill>
            <a:srgbClr val="FFFFFF"/>
          </a:solidFill>
          <a:ln w="25400" cap="flat">
            <a:solidFill>
              <a:srgbClr val="7F7F7F"/>
            </a:solidFill>
            <a:prstDash val="solid"/>
            <a:round/>
            <a:headEnd type="none" w="med" len="med"/>
            <a:tailEnd type="none" w="med" len="med"/>
          </a:ln>
        </p:spPr>
        <p:txBody>
          <a:bodyPr lIns="0" tIns="0" rIns="40638" bIns="0" anchor="ctr"/>
          <a:lstStyle/>
          <a:p>
            <a:pPr marL="40182" algn="ctr"/>
            <a:r>
              <a:rPr lang="en-US" sz="1000">
                <a:latin typeface="Myriad Pro" charset="0"/>
                <a:ea typeface="ＭＳ Ｐゴシック" charset="0"/>
                <a:cs typeface="Myriad Pro" charset="0"/>
                <a:sym typeface="Myriad Pro" charset="0"/>
              </a:rPr>
              <a:t>AliveWildSmoltSteelheadPopulationSample</a:t>
            </a:r>
          </a:p>
        </p:txBody>
      </p:sp>
      <p:sp>
        <p:nvSpPr>
          <p:cNvPr id="39003" name="AutoShape 91"/>
          <p:cNvSpPr>
            <a:spLocks/>
          </p:cNvSpPr>
          <p:nvPr/>
        </p:nvSpPr>
        <p:spPr bwMode="auto">
          <a:xfrm>
            <a:off x="5464969" y="1705570"/>
            <a:ext cx="982266" cy="267891"/>
          </a:xfrm>
          <a:prstGeom prst="roundRect">
            <a:avLst>
              <a:gd name="adj" fmla="val 25597"/>
            </a:avLst>
          </a:prstGeom>
          <a:solidFill>
            <a:srgbClr val="FFFFFF"/>
          </a:solidFill>
          <a:ln w="25400" cap="flat">
            <a:solidFill>
              <a:srgbClr val="7F7F7F"/>
            </a:solidFill>
            <a:prstDash val="solid"/>
            <a:round/>
            <a:headEnd type="none" w="med" len="med"/>
            <a:tailEnd type="none" w="med" len="med"/>
          </a:ln>
        </p:spPr>
        <p:txBody>
          <a:bodyPr lIns="0" tIns="0" rIns="40638" bIns="0" anchor="ctr"/>
          <a:lstStyle/>
          <a:p>
            <a:pPr marL="40182" algn="ctr"/>
            <a:r>
              <a:rPr lang="en-US" sz="1000">
                <a:latin typeface="Myriad Pro" charset="0"/>
                <a:ea typeface="ＭＳ Ｐゴシック" charset="0"/>
                <a:cs typeface="Myriad Pro" charset="0"/>
                <a:sym typeface="Myriad Pro" charset="0"/>
              </a:rPr>
              <a:t>Count</a:t>
            </a:r>
          </a:p>
        </p:txBody>
      </p:sp>
      <p:sp>
        <p:nvSpPr>
          <p:cNvPr id="39004" name="AutoShape 92"/>
          <p:cNvSpPr>
            <a:spLocks/>
          </p:cNvSpPr>
          <p:nvPr/>
        </p:nvSpPr>
        <p:spPr bwMode="auto">
          <a:xfrm>
            <a:off x="2125266" y="1410890"/>
            <a:ext cx="2196703" cy="267891"/>
          </a:xfrm>
          <a:prstGeom prst="roundRect">
            <a:avLst>
              <a:gd name="adj" fmla="val 25597"/>
            </a:avLst>
          </a:prstGeom>
          <a:solidFill>
            <a:srgbClr val="FFFFFF"/>
          </a:solidFill>
          <a:ln w="25400" cap="flat">
            <a:solidFill>
              <a:srgbClr val="7F7F7F"/>
            </a:solidFill>
            <a:prstDash val="solid"/>
            <a:round/>
            <a:headEnd type="none" w="med" len="med"/>
            <a:tailEnd type="none" w="med" len="med"/>
          </a:ln>
        </p:spPr>
        <p:txBody>
          <a:bodyPr lIns="0" tIns="0" rIns="40638" bIns="0" anchor="ctr"/>
          <a:lstStyle/>
          <a:p>
            <a:pPr marL="40182" algn="ctr"/>
            <a:r>
              <a:rPr lang="en-US" sz="1000">
                <a:latin typeface="Myriad Pro" charset="0"/>
                <a:ea typeface="ＭＳ Ｐゴシック" charset="0"/>
                <a:cs typeface="Myriad Pro" charset="0"/>
                <a:sym typeface="Myriad Pro" charset="0"/>
              </a:rPr>
              <a:t>SteelheadPopulationSample</a:t>
            </a:r>
          </a:p>
        </p:txBody>
      </p:sp>
      <p:sp>
        <p:nvSpPr>
          <p:cNvPr id="39005" name="Rectangle 93"/>
          <p:cNvSpPr>
            <a:spLocks/>
          </p:cNvSpPr>
          <p:nvPr/>
        </p:nvSpPr>
        <p:spPr bwMode="auto">
          <a:xfrm>
            <a:off x="2814644" y="1732359"/>
            <a:ext cx="22300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40638" bIns="0">
            <a:spAutoFit/>
          </a:bodyPr>
          <a:lstStyle/>
          <a:p>
            <a:pPr marL="40182" algn="ctr"/>
            <a:r>
              <a:rPr lang="en-US" sz="1000">
                <a:latin typeface="Myriad Pro" charset="0"/>
                <a:ea typeface="ＭＳ Ｐゴシック" charset="0"/>
                <a:cs typeface="Myriad Pro" charset="0"/>
                <a:sym typeface="Myriad Pro" charset="0"/>
              </a:rPr>
              <a:t>is-a</a:t>
            </a:r>
          </a:p>
        </p:txBody>
      </p:sp>
      <p:sp>
        <p:nvSpPr>
          <p:cNvPr id="39006" name="AutoShape 94"/>
          <p:cNvSpPr>
            <a:spLocks/>
          </p:cNvSpPr>
          <p:nvPr/>
        </p:nvSpPr>
        <p:spPr bwMode="auto">
          <a:xfrm>
            <a:off x="7375922" y="1384101"/>
            <a:ext cx="982266" cy="267891"/>
          </a:xfrm>
          <a:prstGeom prst="roundRect">
            <a:avLst>
              <a:gd name="adj" fmla="val 25597"/>
            </a:avLst>
          </a:prstGeom>
          <a:solidFill>
            <a:srgbClr val="FFFFFF"/>
          </a:solidFill>
          <a:ln w="25400" cap="flat">
            <a:solidFill>
              <a:srgbClr val="7F7F7F"/>
            </a:solidFill>
            <a:prstDash val="solid"/>
            <a:round/>
            <a:headEnd type="none" w="med" len="med"/>
            <a:tailEnd type="none" w="med" len="med"/>
          </a:ln>
        </p:spPr>
        <p:txBody>
          <a:bodyPr lIns="0" tIns="0" rIns="40638" bIns="0" anchor="ctr"/>
          <a:lstStyle/>
          <a:p>
            <a:pPr marL="40182" algn="ctr"/>
            <a:r>
              <a:rPr lang="en-US" sz="1000">
                <a:latin typeface="Myriad Pro" charset="0"/>
                <a:ea typeface="ＭＳ Ｐゴシック" charset="0"/>
                <a:cs typeface="Myriad Pro" charset="0"/>
                <a:sym typeface="Myriad Pro" charset="0"/>
              </a:rPr>
              <a:t>Number</a:t>
            </a:r>
          </a:p>
        </p:txBody>
      </p:sp>
      <p:sp>
        <p:nvSpPr>
          <p:cNvPr id="39007" name="AutoShape 95"/>
          <p:cNvSpPr>
            <a:spLocks/>
          </p:cNvSpPr>
          <p:nvPr/>
        </p:nvSpPr>
        <p:spPr bwMode="auto">
          <a:xfrm>
            <a:off x="7375922" y="2000250"/>
            <a:ext cx="982266" cy="267891"/>
          </a:xfrm>
          <a:prstGeom prst="roundRect">
            <a:avLst>
              <a:gd name="adj" fmla="val 25597"/>
            </a:avLst>
          </a:prstGeom>
          <a:solidFill>
            <a:srgbClr val="FFFFFF"/>
          </a:solidFill>
          <a:ln w="25400" cap="flat">
            <a:solidFill>
              <a:srgbClr val="7F7F7F"/>
            </a:solidFill>
            <a:prstDash val="solid"/>
            <a:round/>
            <a:headEnd type="none" w="med" len="med"/>
            <a:tailEnd type="none" w="med" len="med"/>
          </a:ln>
        </p:spPr>
        <p:txBody>
          <a:bodyPr lIns="0" tIns="0" rIns="40638" bIns="0" anchor="ctr"/>
          <a:lstStyle/>
          <a:p>
            <a:pPr marL="40182" algn="ctr"/>
            <a:r>
              <a:rPr lang="en-US" sz="1000">
                <a:latin typeface="Myriad Pro" charset="0"/>
                <a:ea typeface="ＭＳ Ｐゴシック" charset="0"/>
                <a:cs typeface="Myriad Pro" charset="0"/>
                <a:sym typeface="Myriad Pro" charset="0"/>
              </a:rPr>
              <a:t>1</a:t>
            </a:r>
          </a:p>
        </p:txBody>
      </p:sp>
      <p:sp>
        <p:nvSpPr>
          <p:cNvPr id="39008" name="Rectangle 96"/>
          <p:cNvSpPr>
            <a:spLocks/>
          </p:cNvSpPr>
          <p:nvPr/>
        </p:nvSpPr>
        <p:spPr bwMode="auto">
          <a:xfrm>
            <a:off x="4223742" y="1732359"/>
            <a:ext cx="1169789" cy="20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8" bIns="0"/>
          <a:lstStyle/>
          <a:p>
            <a:pPr marL="40182" algn="ctr"/>
            <a:r>
              <a:rPr lang="en-US" sz="1000">
                <a:latin typeface="Myriad Pro" charset="0"/>
                <a:ea typeface="ＭＳ Ｐゴシック" charset="0"/>
                <a:cs typeface="Myriad Pro" charset="0"/>
                <a:sym typeface="Myriad Pro" charset="0"/>
              </a:rPr>
              <a:t>has-characteristic</a:t>
            </a:r>
          </a:p>
        </p:txBody>
      </p:sp>
      <p:sp>
        <p:nvSpPr>
          <p:cNvPr id="39009" name="Rectangle 97"/>
          <p:cNvSpPr>
            <a:spLocks/>
          </p:cNvSpPr>
          <p:nvPr/>
        </p:nvSpPr>
        <p:spPr bwMode="auto">
          <a:xfrm>
            <a:off x="6170414" y="2169914"/>
            <a:ext cx="1169789" cy="20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8" bIns="0"/>
          <a:lstStyle/>
          <a:p>
            <a:pPr marL="40182" algn="ctr"/>
            <a:r>
              <a:rPr lang="en-US" sz="1000">
                <a:latin typeface="Myriad Pro" charset="0"/>
                <a:ea typeface="ＭＳ Ｐゴシック" charset="0"/>
                <a:cs typeface="Myriad Pro" charset="0"/>
                <a:sym typeface="Myriad Pro" charset="0"/>
              </a:rPr>
              <a:t>has-precision</a:t>
            </a:r>
          </a:p>
        </p:txBody>
      </p:sp>
      <p:sp>
        <p:nvSpPr>
          <p:cNvPr id="39010" name="Rectangle 98"/>
          <p:cNvSpPr>
            <a:spLocks/>
          </p:cNvSpPr>
          <p:nvPr/>
        </p:nvSpPr>
        <p:spPr bwMode="auto">
          <a:xfrm>
            <a:off x="6170414" y="1339453"/>
            <a:ext cx="1169789" cy="20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8" bIns="0"/>
          <a:lstStyle/>
          <a:p>
            <a:pPr marL="40182" algn="ctr"/>
            <a:r>
              <a:rPr lang="en-US" sz="1000">
                <a:latin typeface="Myriad Pro" charset="0"/>
                <a:ea typeface="ＭＳ Ｐゴシック" charset="0"/>
                <a:cs typeface="Myriad Pro" charset="0"/>
                <a:sym typeface="Myriad Pro" charset="0"/>
              </a:rPr>
              <a:t>uses-standard</a:t>
            </a:r>
          </a:p>
        </p:txBody>
      </p:sp>
      <p:sp>
        <p:nvSpPr>
          <p:cNvPr id="39011" name="Line 99"/>
          <p:cNvSpPr>
            <a:spLocks noChangeShapeType="1"/>
          </p:cNvSpPr>
          <p:nvPr/>
        </p:nvSpPr>
        <p:spPr bwMode="auto">
          <a:xfrm flipH="1">
            <a:off x="3215804" y="1658690"/>
            <a:ext cx="0" cy="289099"/>
          </a:xfrm>
          <a:prstGeom prst="line">
            <a:avLst/>
          </a:prstGeom>
          <a:noFill/>
          <a:ln w="38100" cap="flat">
            <a:solidFill>
              <a:srgbClr val="7F7F7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39030" name="Group 118"/>
          <p:cNvGrpSpPr>
            <a:grpSpLocks/>
          </p:cNvGrpSpPr>
          <p:nvPr/>
        </p:nvGrpSpPr>
        <p:grpSpPr bwMode="auto">
          <a:xfrm>
            <a:off x="383977" y="1961183"/>
            <a:ext cx="8376047" cy="2146473"/>
            <a:chOff x="0" y="0"/>
            <a:chExt cx="7504" cy="1922"/>
          </a:xfrm>
        </p:grpSpPr>
        <p:sp>
          <p:nvSpPr>
            <p:cNvPr id="39012" name="AutoShape 100"/>
            <p:cNvSpPr>
              <a:spLocks/>
            </p:cNvSpPr>
            <p:nvPr/>
          </p:nvSpPr>
          <p:spPr bwMode="auto">
            <a:xfrm>
              <a:off x="0" y="538"/>
              <a:ext cx="7504" cy="1120"/>
            </a:xfrm>
            <a:prstGeom prst="roundRect">
              <a:avLst>
                <a:gd name="adj" fmla="val 10713"/>
              </a:avLst>
            </a:prstGeom>
            <a:solidFill>
              <a:srgbClr val="E5E5E5"/>
            </a:solidFill>
            <a:ln w="25400" cap="flat">
              <a:solidFill>
                <a:srgbClr val="7F7F7F"/>
              </a:solidFill>
              <a:prstDash val="solid"/>
              <a:round/>
              <a:headEnd type="none" w="med" len="med"/>
              <a:tailEnd type="none" w="med" len="med"/>
            </a:ln>
          </p:spPr>
          <p:txBody>
            <a:bodyPr lIns="0" tIns="0" rIns="0" bIns="0"/>
            <a:lstStyle/>
            <a:p>
              <a:endParaRPr lang="en-US"/>
            </a:p>
          </p:txBody>
        </p:sp>
        <p:sp>
          <p:nvSpPr>
            <p:cNvPr id="39013" name="Rectangle 101"/>
            <p:cNvSpPr>
              <a:spLocks/>
            </p:cNvSpPr>
            <p:nvPr/>
          </p:nvSpPr>
          <p:spPr bwMode="auto">
            <a:xfrm>
              <a:off x="57" y="850"/>
              <a:ext cx="1323"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57799" bIns="0">
              <a:spAutoFit/>
            </a:bodyPr>
            <a:lstStyle/>
            <a:p>
              <a:pPr marL="40182" algn="ctr"/>
              <a:r>
                <a:rPr lang="en-US" sz="1700">
                  <a:latin typeface="Myriad Pro" charset="0"/>
                  <a:ea typeface="ＭＳ Ｐゴシック" charset="0"/>
                  <a:cs typeface="Myriad Pro" charset="0"/>
                  <a:sym typeface="Myriad Pro" charset="0"/>
                </a:rPr>
                <a:t>OBOE Semantic</a:t>
              </a:r>
            </a:p>
            <a:p>
              <a:pPr marL="40182" algn="ctr"/>
              <a:r>
                <a:rPr lang="en-US" sz="1700">
                  <a:latin typeface="Myriad Pro" charset="0"/>
                  <a:ea typeface="ＭＳ Ｐゴシック" charset="0"/>
                  <a:cs typeface="Myriad Pro" charset="0"/>
                  <a:sym typeface="Myriad Pro" charset="0"/>
                </a:rPr>
                <a:t>Annotation</a:t>
              </a:r>
            </a:p>
          </p:txBody>
        </p:sp>
        <p:sp>
          <p:nvSpPr>
            <p:cNvPr id="39014" name="AutoShape 102"/>
            <p:cNvSpPr>
              <a:spLocks/>
            </p:cNvSpPr>
            <p:nvPr/>
          </p:nvSpPr>
          <p:spPr bwMode="auto">
            <a:xfrm rot="-5400000">
              <a:off x="2516" y="1518"/>
              <a:ext cx="432" cy="376"/>
            </a:xfrm>
            <a:prstGeom prst="rightArrow">
              <a:avLst>
                <a:gd name="adj1" fmla="val 54741"/>
                <a:gd name="adj2" fmla="val 53032"/>
              </a:avLst>
            </a:prstGeom>
            <a:solidFill>
              <a:srgbClr val="FFAF05"/>
            </a:solidFill>
            <a:ln w="12700" cap="flat">
              <a:solidFill>
                <a:srgbClr val="A77303"/>
              </a:solidFill>
              <a:prstDash val="solid"/>
              <a:round/>
              <a:headEnd type="none" w="med" len="med"/>
              <a:tailEnd type="none" w="med" len="med"/>
            </a:ln>
          </p:spPr>
          <p:txBody>
            <a:bodyPr lIns="0" tIns="0" rIns="0" bIns="0"/>
            <a:lstStyle/>
            <a:p>
              <a:endParaRPr lang="en-US"/>
            </a:p>
          </p:txBody>
        </p:sp>
        <p:sp>
          <p:nvSpPr>
            <p:cNvPr id="39015" name="AutoShape 103"/>
            <p:cNvSpPr>
              <a:spLocks/>
            </p:cNvSpPr>
            <p:nvPr/>
          </p:nvSpPr>
          <p:spPr bwMode="auto">
            <a:xfrm rot="-5400000">
              <a:off x="5780" y="1518"/>
              <a:ext cx="432" cy="376"/>
            </a:xfrm>
            <a:prstGeom prst="rightArrow">
              <a:avLst>
                <a:gd name="adj1" fmla="val 54741"/>
                <a:gd name="adj2" fmla="val 53032"/>
              </a:avLst>
            </a:prstGeom>
            <a:solidFill>
              <a:srgbClr val="FFAF05"/>
            </a:solidFill>
            <a:ln w="12700" cap="flat">
              <a:solidFill>
                <a:srgbClr val="A77303"/>
              </a:solidFill>
              <a:prstDash val="solid"/>
              <a:round/>
              <a:headEnd type="none" w="med" len="med"/>
              <a:tailEnd type="none" w="med" len="med"/>
            </a:ln>
          </p:spPr>
          <p:txBody>
            <a:bodyPr lIns="0" tIns="0" rIns="0" bIns="0"/>
            <a:lstStyle/>
            <a:p>
              <a:endParaRPr lang="en-US"/>
            </a:p>
          </p:txBody>
        </p:sp>
        <p:sp>
          <p:nvSpPr>
            <p:cNvPr id="39016" name="AutoShape 104"/>
            <p:cNvSpPr>
              <a:spLocks/>
            </p:cNvSpPr>
            <p:nvPr/>
          </p:nvSpPr>
          <p:spPr bwMode="auto">
            <a:xfrm>
              <a:off x="2096" y="762"/>
              <a:ext cx="1272" cy="240"/>
            </a:xfrm>
            <a:prstGeom prst="roundRect">
              <a:avLst>
                <a:gd name="adj" fmla="val 25597"/>
              </a:avLst>
            </a:prstGeom>
            <a:solidFill>
              <a:srgbClr val="3F3F3F"/>
            </a:solidFill>
            <a:ln w="25400" cap="flat">
              <a:solidFill>
                <a:schemeClr val="tx1"/>
              </a:solidFill>
              <a:prstDash val="solid"/>
              <a:round/>
              <a:headEnd type="none" w="med" len="med"/>
              <a:tailEnd type="none" w="med" len="med"/>
            </a:ln>
          </p:spPr>
          <p:txBody>
            <a:bodyPr lIns="0" tIns="0" rIns="57799" bIns="0" anchor="ctr"/>
            <a:lstStyle/>
            <a:p>
              <a:pPr marL="40182" algn="ctr"/>
              <a:r>
                <a:rPr lang="en-US" sz="1000">
                  <a:solidFill>
                    <a:srgbClr val="FFFFFF"/>
                  </a:solidFill>
                  <a:latin typeface="Myriad Pro" charset="0"/>
                  <a:ea typeface="ＭＳ Ｐゴシック" charset="0"/>
                  <a:cs typeface="Myriad Pro" charset="0"/>
                  <a:sym typeface="Myriad Pro" charset="0"/>
                </a:rPr>
                <a:t>Observation</a:t>
              </a:r>
            </a:p>
          </p:txBody>
        </p:sp>
        <p:sp>
          <p:nvSpPr>
            <p:cNvPr id="39017" name="AutoShape 105"/>
            <p:cNvSpPr>
              <a:spLocks/>
            </p:cNvSpPr>
            <p:nvPr/>
          </p:nvSpPr>
          <p:spPr bwMode="auto">
            <a:xfrm>
              <a:off x="2096" y="1194"/>
              <a:ext cx="1272" cy="240"/>
            </a:xfrm>
            <a:prstGeom prst="roundRect">
              <a:avLst>
                <a:gd name="adj" fmla="val 25597"/>
              </a:avLst>
            </a:prstGeom>
            <a:solidFill>
              <a:srgbClr val="3F3F3F"/>
            </a:solidFill>
            <a:ln w="25400" cap="flat">
              <a:solidFill>
                <a:schemeClr val="tx1"/>
              </a:solidFill>
              <a:prstDash val="solid"/>
              <a:round/>
              <a:headEnd type="none" w="med" len="med"/>
              <a:tailEnd type="none" w="med" len="med"/>
            </a:ln>
          </p:spPr>
          <p:txBody>
            <a:bodyPr lIns="0" tIns="0" rIns="57799" bIns="0" anchor="ctr"/>
            <a:lstStyle/>
            <a:p>
              <a:pPr marL="40182" algn="ctr"/>
              <a:r>
                <a:rPr lang="en-US" sz="1000">
                  <a:solidFill>
                    <a:srgbClr val="FFFFFF"/>
                  </a:solidFill>
                  <a:latin typeface="Myriad Pro" charset="0"/>
                  <a:ea typeface="ＭＳ Ｐゴシック" charset="0"/>
                  <a:cs typeface="Myriad Pro" charset="0"/>
                  <a:sym typeface="Myriad Pro" charset="0"/>
                </a:rPr>
                <a:t>Measurement</a:t>
              </a:r>
            </a:p>
          </p:txBody>
        </p:sp>
        <p:sp>
          <p:nvSpPr>
            <p:cNvPr id="39018" name="Rectangle 106"/>
            <p:cNvSpPr>
              <a:spLocks/>
            </p:cNvSpPr>
            <p:nvPr/>
          </p:nvSpPr>
          <p:spPr bwMode="auto">
            <a:xfrm>
              <a:off x="1912" y="562"/>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of-entity</a:t>
              </a:r>
            </a:p>
          </p:txBody>
        </p:sp>
        <p:sp>
          <p:nvSpPr>
            <p:cNvPr id="39019" name="Rectangle 107"/>
            <p:cNvSpPr>
              <a:spLocks/>
            </p:cNvSpPr>
            <p:nvPr/>
          </p:nvSpPr>
          <p:spPr bwMode="auto">
            <a:xfrm>
              <a:off x="5680" y="546"/>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of-entity</a:t>
              </a:r>
            </a:p>
          </p:txBody>
        </p:sp>
        <p:sp>
          <p:nvSpPr>
            <p:cNvPr id="39020" name="Freeform 108"/>
            <p:cNvSpPr>
              <a:spLocks/>
            </p:cNvSpPr>
            <p:nvPr/>
          </p:nvSpPr>
          <p:spPr bwMode="auto">
            <a:xfrm>
              <a:off x="3030" y="228"/>
              <a:ext cx="3007" cy="507"/>
            </a:xfrm>
            <a:custGeom>
              <a:avLst/>
              <a:gdLst>
                <a:gd name="T0" fmla="*/ 21600 w 21600"/>
                <a:gd name="T1" fmla="*/ 21600 h 21600"/>
                <a:gd name="T2" fmla="*/ 0 w 21600"/>
                <a:gd name="T3" fmla="*/ 0 h 21600"/>
              </a:gdLst>
              <a:ahLst/>
              <a:cxnLst>
                <a:cxn ang="0">
                  <a:pos x="T0" y="T1"/>
                </a:cxn>
                <a:cxn ang="0">
                  <a:pos x="T2" y="T3"/>
                </a:cxn>
              </a:cxnLst>
              <a:rect l="0" t="0" r="r" b="b"/>
              <a:pathLst>
                <a:path w="21600" h="21600">
                  <a:moveTo>
                    <a:pt x="21600" y="21600"/>
                  </a:moveTo>
                  <a:cubicBezTo>
                    <a:pt x="21600" y="21600"/>
                    <a:pt x="1211" y="13792"/>
                    <a:pt x="0" y="0"/>
                  </a:cubicBezTo>
                </a:path>
              </a:pathLst>
            </a:custGeom>
            <a:noFill/>
            <a:ln w="38100" cap="flat">
              <a:solidFill>
                <a:srgbClr val="FFAF05"/>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21" name="Line 109"/>
            <p:cNvSpPr>
              <a:spLocks noChangeShapeType="1"/>
            </p:cNvSpPr>
            <p:nvPr/>
          </p:nvSpPr>
          <p:spPr bwMode="auto">
            <a:xfrm flipH="1">
              <a:off x="2707" y="227"/>
              <a:ext cx="4" cy="514"/>
            </a:xfrm>
            <a:prstGeom prst="line">
              <a:avLst/>
            </a:prstGeom>
            <a:noFill/>
            <a:ln w="38100" cap="flat">
              <a:solidFill>
                <a:srgbClr val="FFAF05"/>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22" name="Rectangle 110"/>
            <p:cNvSpPr>
              <a:spLocks/>
            </p:cNvSpPr>
            <p:nvPr/>
          </p:nvSpPr>
          <p:spPr bwMode="auto">
            <a:xfrm>
              <a:off x="5472" y="1026"/>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has-measurement</a:t>
              </a:r>
            </a:p>
          </p:txBody>
        </p:sp>
        <p:sp>
          <p:nvSpPr>
            <p:cNvPr id="39023" name="Rectangle 111"/>
            <p:cNvSpPr>
              <a:spLocks/>
            </p:cNvSpPr>
            <p:nvPr/>
          </p:nvSpPr>
          <p:spPr bwMode="auto">
            <a:xfrm>
              <a:off x="2184" y="1002"/>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has-measurement</a:t>
              </a:r>
            </a:p>
          </p:txBody>
        </p:sp>
        <p:sp>
          <p:nvSpPr>
            <p:cNvPr id="39024" name="Freeform 112"/>
            <p:cNvSpPr>
              <a:spLocks/>
            </p:cNvSpPr>
            <p:nvPr/>
          </p:nvSpPr>
          <p:spPr bwMode="auto">
            <a:xfrm>
              <a:off x="3403" y="21"/>
              <a:ext cx="1385" cy="1280"/>
            </a:xfrm>
            <a:custGeom>
              <a:avLst/>
              <a:gdLst>
                <a:gd name="T0" fmla="*/ 0 w 21600"/>
                <a:gd name="T1" fmla="*/ 21600 h 21600"/>
                <a:gd name="T2" fmla="*/ 21600 w 21600"/>
                <a:gd name="T3" fmla="*/ 0 h 21600"/>
              </a:gdLst>
              <a:ahLst/>
              <a:cxnLst>
                <a:cxn ang="0">
                  <a:pos x="T0" y="T1"/>
                </a:cxn>
                <a:cxn ang="0">
                  <a:pos x="T2" y="T3"/>
                </a:cxn>
              </a:cxnLst>
              <a:rect l="0" t="0" r="r" b="b"/>
              <a:pathLst>
                <a:path w="21600" h="21600">
                  <a:moveTo>
                    <a:pt x="0" y="21600"/>
                  </a:moveTo>
                  <a:cubicBezTo>
                    <a:pt x="0" y="21600"/>
                    <a:pt x="20480" y="8387"/>
                    <a:pt x="21600" y="0"/>
                  </a:cubicBezTo>
                </a:path>
              </a:pathLst>
            </a:custGeom>
            <a:noFill/>
            <a:ln w="38100" cap="flat">
              <a:solidFill>
                <a:srgbClr val="FFAF05"/>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25" name="Freeform 113"/>
            <p:cNvSpPr>
              <a:spLocks/>
            </p:cNvSpPr>
            <p:nvPr/>
          </p:nvSpPr>
          <p:spPr bwMode="auto">
            <a:xfrm>
              <a:off x="4921" y="0"/>
              <a:ext cx="389" cy="1351"/>
            </a:xfrm>
            <a:custGeom>
              <a:avLst/>
              <a:gdLst>
                <a:gd name="T0" fmla="+- 0 21600 4474"/>
                <a:gd name="T1" fmla="*/ T0 w 17126"/>
                <a:gd name="T2" fmla="*/ 21600 h 21600"/>
                <a:gd name="T3" fmla="+- 0 5315 4474"/>
                <a:gd name="T4" fmla="*/ T3 w 17126"/>
                <a:gd name="T5" fmla="*/ 0 h 21600"/>
              </a:gdLst>
              <a:ahLst/>
              <a:cxnLst>
                <a:cxn ang="0">
                  <a:pos x="T1" y="T2"/>
                </a:cxn>
                <a:cxn ang="0">
                  <a:pos x="T4" y="T5"/>
                </a:cxn>
              </a:cxnLst>
              <a:rect l="0" t="0" r="r" b="b"/>
              <a:pathLst>
                <a:path w="17126" h="21600">
                  <a:moveTo>
                    <a:pt x="17126" y="21600"/>
                  </a:moveTo>
                  <a:cubicBezTo>
                    <a:pt x="17126" y="21600"/>
                    <a:pt x="-4474" y="6721"/>
                    <a:pt x="841" y="0"/>
                  </a:cubicBezTo>
                </a:path>
              </a:pathLst>
            </a:custGeom>
            <a:noFill/>
            <a:ln w="38100" cap="flat">
              <a:solidFill>
                <a:srgbClr val="FFAF05"/>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26" name="AutoShape 114"/>
            <p:cNvSpPr>
              <a:spLocks/>
            </p:cNvSpPr>
            <p:nvPr/>
          </p:nvSpPr>
          <p:spPr bwMode="auto">
            <a:xfrm>
              <a:off x="5360" y="786"/>
              <a:ext cx="1272" cy="240"/>
            </a:xfrm>
            <a:prstGeom prst="roundRect">
              <a:avLst>
                <a:gd name="adj" fmla="val 25597"/>
              </a:avLst>
            </a:prstGeom>
            <a:solidFill>
              <a:srgbClr val="3F3F3F"/>
            </a:solidFill>
            <a:ln w="25400" cap="flat">
              <a:solidFill>
                <a:schemeClr val="tx1"/>
              </a:solidFill>
              <a:prstDash val="solid"/>
              <a:round/>
              <a:headEnd type="none" w="med" len="med"/>
              <a:tailEnd type="none" w="med" len="med"/>
            </a:ln>
          </p:spPr>
          <p:txBody>
            <a:bodyPr lIns="0" tIns="0" rIns="57799" bIns="0" anchor="ctr"/>
            <a:lstStyle/>
            <a:p>
              <a:pPr marL="40182" algn="ctr"/>
              <a:r>
                <a:rPr lang="en-US" sz="1000">
                  <a:solidFill>
                    <a:srgbClr val="FFFFFF"/>
                  </a:solidFill>
                  <a:latin typeface="Myriad Pro" charset="0"/>
                  <a:ea typeface="ＭＳ Ｐゴシック" charset="0"/>
                  <a:cs typeface="Myriad Pro" charset="0"/>
                  <a:sym typeface="Myriad Pro" charset="0"/>
                </a:rPr>
                <a:t>Observation</a:t>
              </a:r>
            </a:p>
          </p:txBody>
        </p:sp>
        <p:sp>
          <p:nvSpPr>
            <p:cNvPr id="39027" name="AutoShape 115"/>
            <p:cNvSpPr>
              <a:spLocks/>
            </p:cNvSpPr>
            <p:nvPr/>
          </p:nvSpPr>
          <p:spPr bwMode="auto">
            <a:xfrm>
              <a:off x="5360" y="1218"/>
              <a:ext cx="1272" cy="240"/>
            </a:xfrm>
            <a:prstGeom prst="roundRect">
              <a:avLst>
                <a:gd name="adj" fmla="val 25597"/>
              </a:avLst>
            </a:prstGeom>
            <a:solidFill>
              <a:srgbClr val="3F3F3F"/>
            </a:solidFill>
            <a:ln w="25400" cap="flat">
              <a:solidFill>
                <a:schemeClr val="tx1"/>
              </a:solidFill>
              <a:prstDash val="solid"/>
              <a:round/>
              <a:headEnd type="none" w="med" len="med"/>
              <a:tailEnd type="none" w="med" len="med"/>
            </a:ln>
          </p:spPr>
          <p:txBody>
            <a:bodyPr lIns="0" tIns="0" rIns="57799" bIns="0" anchor="ctr"/>
            <a:lstStyle/>
            <a:p>
              <a:pPr marL="40182" algn="ctr"/>
              <a:r>
                <a:rPr lang="en-US" sz="1000">
                  <a:solidFill>
                    <a:srgbClr val="FFFFFF"/>
                  </a:solidFill>
                  <a:latin typeface="Myriad Pro" charset="0"/>
                  <a:ea typeface="ＭＳ Ｐゴシック" charset="0"/>
                  <a:cs typeface="Myriad Pro" charset="0"/>
                  <a:sym typeface="Myriad Pro" charset="0"/>
                </a:rPr>
                <a:t>Measurement</a:t>
              </a:r>
            </a:p>
          </p:txBody>
        </p:sp>
        <p:sp>
          <p:nvSpPr>
            <p:cNvPr id="39028" name="Rectangle 116"/>
            <p:cNvSpPr>
              <a:spLocks/>
            </p:cNvSpPr>
            <p:nvPr/>
          </p:nvSpPr>
          <p:spPr bwMode="auto">
            <a:xfrm>
              <a:off x="3440" y="1154"/>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of-characteristic</a:t>
              </a:r>
            </a:p>
          </p:txBody>
        </p:sp>
        <p:sp>
          <p:nvSpPr>
            <p:cNvPr id="39029" name="Rectangle 117"/>
            <p:cNvSpPr>
              <a:spLocks/>
            </p:cNvSpPr>
            <p:nvPr/>
          </p:nvSpPr>
          <p:spPr bwMode="auto">
            <a:xfrm>
              <a:off x="4240" y="1002"/>
              <a:ext cx="1048"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57799" bIns="0"/>
            <a:lstStyle/>
            <a:p>
              <a:pPr marL="40182" algn="ctr"/>
              <a:r>
                <a:rPr lang="en-US" sz="1000">
                  <a:latin typeface="Myriad Pro" charset="0"/>
                  <a:ea typeface="ＭＳ Ｐゴシック" charset="0"/>
                  <a:cs typeface="Myriad Pro" charset="0"/>
                  <a:sym typeface="Myriad Pro" charset="0"/>
                </a:rPr>
                <a:t>of-characteristic</a:t>
              </a:r>
            </a:p>
          </p:txBody>
        </p:sp>
      </p:grpSp>
      <p:sp>
        <p:nvSpPr>
          <p:cNvPr id="39031" name="Line 119"/>
          <p:cNvSpPr>
            <a:spLocks noChangeShapeType="1"/>
          </p:cNvSpPr>
          <p:nvPr/>
        </p:nvSpPr>
        <p:spPr bwMode="auto">
          <a:xfrm flipH="1">
            <a:off x="4551908" y="1859607"/>
            <a:ext cx="910828" cy="219894"/>
          </a:xfrm>
          <a:prstGeom prst="line">
            <a:avLst/>
          </a:prstGeom>
          <a:noFill/>
          <a:ln w="38100" cap="flat">
            <a:solidFill>
              <a:srgbClr val="7F7F7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32" name="Line 120"/>
          <p:cNvSpPr>
            <a:spLocks noChangeShapeType="1"/>
          </p:cNvSpPr>
          <p:nvPr/>
        </p:nvSpPr>
        <p:spPr bwMode="auto">
          <a:xfrm flipH="1">
            <a:off x="6456164" y="1514699"/>
            <a:ext cx="910828" cy="281285"/>
          </a:xfrm>
          <a:prstGeom prst="line">
            <a:avLst/>
          </a:prstGeom>
          <a:noFill/>
          <a:ln w="38100" cap="flat">
            <a:solidFill>
              <a:srgbClr val="7F7F7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33" name="Line 121"/>
          <p:cNvSpPr>
            <a:spLocks noChangeShapeType="1"/>
          </p:cNvSpPr>
          <p:nvPr/>
        </p:nvSpPr>
        <p:spPr bwMode="auto">
          <a:xfrm rot="10800000">
            <a:off x="6440538" y="1866305"/>
            <a:ext cx="921990" cy="284634"/>
          </a:xfrm>
          <a:prstGeom prst="line">
            <a:avLst/>
          </a:prstGeom>
          <a:noFill/>
          <a:ln w="38100" cap="flat">
            <a:solidFill>
              <a:srgbClr val="7F7F7F"/>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34" name="Rectangle 122"/>
          <p:cNvSpPr>
            <a:spLocks/>
          </p:cNvSpPr>
          <p:nvPr/>
        </p:nvSpPr>
        <p:spPr bwMode="auto">
          <a:xfrm>
            <a:off x="2482453" y="5625703"/>
            <a:ext cx="1223367" cy="169664"/>
          </a:xfrm>
          <a:prstGeom prst="rect">
            <a:avLst/>
          </a:prstGeom>
          <a:noFill/>
          <a:ln w="25400" cap="flat">
            <a:solidFill>
              <a:srgbClr val="FFAF0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9035" name="Rectangle 123"/>
          <p:cNvSpPr>
            <a:spLocks/>
          </p:cNvSpPr>
          <p:nvPr/>
        </p:nvSpPr>
        <p:spPr bwMode="auto">
          <a:xfrm>
            <a:off x="5893594" y="5607844"/>
            <a:ext cx="1634133" cy="169664"/>
          </a:xfrm>
          <a:prstGeom prst="rect">
            <a:avLst/>
          </a:prstGeom>
          <a:noFill/>
          <a:ln w="25400" cap="flat">
            <a:solidFill>
              <a:srgbClr val="FFAF0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8970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9030"/>
                                        </p:tgtEl>
                                        <p:attrNameLst>
                                          <p:attrName>style.visibility</p:attrName>
                                        </p:attrNameLst>
                                      </p:cBhvr>
                                      <p:to>
                                        <p:strVal val="visible"/>
                                      </p:to>
                                    </p:set>
                                    <p:anim calcmode="lin" valueType="num">
                                      <p:cBhvr>
                                        <p:cTn id="7" dur="500" fill="hold"/>
                                        <p:tgtEl>
                                          <p:spTgt spid="39030"/>
                                        </p:tgtEl>
                                        <p:attrNameLst>
                                          <p:attrName>ppt_w</p:attrName>
                                        </p:attrNameLst>
                                      </p:cBhvr>
                                      <p:tavLst>
                                        <p:tav tm="0">
                                          <p:val>
                                            <p:fltVal val="0"/>
                                          </p:val>
                                        </p:tav>
                                        <p:tav tm="100000">
                                          <p:val>
                                            <p:strVal val="#ppt_w"/>
                                          </p:val>
                                        </p:tav>
                                      </p:tavLst>
                                    </p:anim>
                                    <p:anim calcmode="lin" valueType="num">
                                      <p:cBhvr>
                                        <p:cTn id="8" dur="500" fill="hold"/>
                                        <p:tgtEl>
                                          <p:spTgt spid="390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1205508" y="-1116"/>
            <a:ext cx="7679531" cy="973337"/>
          </a:xfrm>
          <a:ln/>
        </p:spPr>
        <p:txBody>
          <a:bodyPr rIns="116994"/>
          <a:lstStyle/>
          <a:p>
            <a:r>
              <a:rPr lang="en-US"/>
              <a:t>Search Example: </a:t>
            </a:r>
            <a:r>
              <a:rPr lang="ja-JP" altLang="en-US">
                <a:latin typeface="Arial"/>
              </a:rPr>
              <a:t>“</a:t>
            </a:r>
            <a:r>
              <a:rPr lang="en-US"/>
              <a:t>steelhead</a:t>
            </a:r>
            <a:r>
              <a:rPr lang="ja-JP" altLang="en-US">
                <a:latin typeface="Arial"/>
              </a:rPr>
              <a:t>”</a:t>
            </a:r>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05" y="875109"/>
            <a:ext cx="8833693" cy="6179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2737604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1205508" y="-1116"/>
            <a:ext cx="7679531" cy="973337"/>
          </a:xfrm>
          <a:ln/>
        </p:spPr>
        <p:txBody>
          <a:bodyPr rIns="116994"/>
          <a:lstStyle/>
          <a:p>
            <a:r>
              <a:rPr lang="en-US" dirty="0" smtClean="0"/>
              <a:t>Towards Data Integration</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05" y="846088"/>
            <a:ext cx="8831461" cy="617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Tree>
    <p:extLst>
      <p:ext uri="{BB962C8B-B14F-4D97-AF65-F5344CB8AC3E}">
        <p14:creationId xmlns:p14="http://schemas.microsoft.com/office/powerpoint/2010/main" val="1664754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Adding Topic Models</a:t>
            </a:r>
            <a:endParaRPr lang="en-US" sz="3200" dirty="0"/>
          </a:p>
        </p:txBody>
      </p:sp>
      <p:sp>
        <p:nvSpPr>
          <p:cNvPr id="4" name="Trapezoid 3"/>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11" name="Bent Arrow 10"/>
          <p:cNvSpPr/>
          <p:nvPr/>
        </p:nvSpPr>
        <p:spPr>
          <a:xfrm>
            <a:off x="4768850" y="3721087"/>
            <a:ext cx="2719312"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410856" y="4796958"/>
            <a:ext cx="3374572" cy="8708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a:t>
            </a:r>
            <a:r>
              <a:rPr lang="en-US" dirty="0" smtClean="0"/>
              <a:t>opic model</a:t>
            </a:r>
            <a:endParaRPr lang="en-US" dirty="0"/>
          </a:p>
        </p:txBody>
      </p:sp>
      <p:sp>
        <p:nvSpPr>
          <p:cNvPr id="12" name="Bent Arrow 11"/>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410856" y="2624653"/>
            <a:ext cx="3374572"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13" name="TextBox 12"/>
          <p:cNvSpPr txBox="1"/>
          <p:nvPr/>
        </p:nvSpPr>
        <p:spPr>
          <a:xfrm>
            <a:off x="1823143" y="5768024"/>
            <a:ext cx="6413714" cy="923330"/>
          </a:xfrm>
          <a:prstGeom prst="rect">
            <a:avLst/>
          </a:prstGeom>
          <a:noFill/>
        </p:spPr>
        <p:txBody>
          <a:bodyPr wrap="square" rtlCol="0">
            <a:spAutoFit/>
          </a:bodyPr>
          <a:lstStyle/>
          <a:p>
            <a:r>
              <a:rPr lang="en-US" dirty="0" smtClean="0"/>
              <a:t>Topic model identifies latent ‘topics’ based on term co-occurrence in natural language metadata such as title, abstract, keywords and represents metadata records as mixtures of probable topics</a:t>
            </a:r>
            <a:endParaRPr lang="en-US" dirty="0"/>
          </a:p>
        </p:txBody>
      </p:sp>
      <p:sp>
        <p:nvSpPr>
          <p:cNvPr id="14" name="TextBox 13"/>
          <p:cNvSpPr txBox="1"/>
          <p:nvPr/>
        </p:nvSpPr>
        <p:spPr>
          <a:xfrm>
            <a:off x="2994213" y="1610419"/>
            <a:ext cx="5643702" cy="830997"/>
          </a:xfrm>
          <a:prstGeom prst="rect">
            <a:avLst/>
          </a:prstGeom>
          <a:noFill/>
        </p:spPr>
        <p:txBody>
          <a:bodyPr wrap="square" rtlCol="0">
            <a:spAutoFit/>
          </a:bodyPr>
          <a:lstStyle/>
          <a:p>
            <a:r>
              <a:rPr lang="en-US" sz="2400" dirty="0" smtClean="0">
                <a:solidFill>
                  <a:schemeClr val="bg1">
                    <a:lumMod val="50000"/>
                  </a:schemeClr>
                </a:solidFill>
              </a:rPr>
              <a:t>Query expansion based on statistically-defined relationships between concepts</a:t>
            </a:r>
            <a:endParaRPr lang="en-US" sz="2400" dirty="0">
              <a:solidFill>
                <a:schemeClr val="bg1">
                  <a:lumMod val="50000"/>
                </a:schemeClr>
              </a:solidFill>
            </a:endParaRPr>
          </a:p>
        </p:txBody>
      </p:sp>
    </p:spTree>
    <p:extLst>
      <p:ext uri="{BB962C8B-B14F-4D97-AF65-F5344CB8AC3E}">
        <p14:creationId xmlns:p14="http://schemas.microsoft.com/office/powerpoint/2010/main" val="3149391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457200" y="1346908"/>
            <a:ext cx="2464679" cy="4973210"/>
          </a:xfrm>
        </p:spPr>
        <p:txBody>
          <a:bodyPr>
            <a:normAutofit/>
          </a:bodyPr>
          <a:lstStyle/>
          <a:p>
            <a:r>
              <a:rPr lang="en-US" sz="2400" dirty="0" smtClean="0"/>
              <a:t>Heterogeneity</a:t>
            </a:r>
          </a:p>
          <a:p>
            <a:r>
              <a:rPr lang="en-US" sz="2400" dirty="0" smtClean="0"/>
              <a:t>Many disciplines</a:t>
            </a:r>
          </a:p>
          <a:p>
            <a:pPr lvl="1"/>
            <a:endParaRPr lang="en-US" sz="2000" dirty="0" smtClean="0"/>
          </a:p>
          <a:p>
            <a:pPr lvl="1"/>
            <a:endParaRPr lang="en-US" sz="2000" dirty="0"/>
          </a:p>
          <a:p>
            <a:r>
              <a:rPr lang="en-US" sz="2400" dirty="0" smtClean="0"/>
              <a:t>Precision</a:t>
            </a:r>
          </a:p>
          <a:p>
            <a:r>
              <a:rPr lang="en-US" sz="2400" dirty="0" smtClean="0"/>
              <a:t>Recall</a:t>
            </a:r>
            <a:endParaRPr lang="en-US" sz="2400" dirty="0"/>
          </a:p>
          <a:p>
            <a:r>
              <a:rPr lang="en-US" sz="2400" dirty="0" smtClean="0"/>
              <a:t>Data Integration</a:t>
            </a:r>
            <a:endParaRPr lang="en-US" sz="2400" dirty="0"/>
          </a:p>
        </p:txBody>
      </p:sp>
      <p:sp>
        <p:nvSpPr>
          <p:cNvPr id="4" name="Slide Number Placeholder 3"/>
          <p:cNvSpPr>
            <a:spLocks noGrp="1"/>
          </p:cNvSpPr>
          <p:nvPr>
            <p:ph type="sldNum" sz="quarter" idx="12"/>
          </p:nvPr>
        </p:nvSpPr>
        <p:spPr/>
        <p:txBody>
          <a:bodyPr/>
          <a:lstStyle/>
          <a:p>
            <a:fld id="{87EF2230-5450-D547-A1D3-5726BEA55F5C}" type="slidenum">
              <a:rPr lang="en-US" smtClean="0"/>
              <a:pPr/>
              <a:t>2</a:t>
            </a:fld>
            <a:endParaRPr lang="en-US"/>
          </a:p>
        </p:txBody>
      </p:sp>
      <p:sp>
        <p:nvSpPr>
          <p:cNvPr id="5" name="TextBox 4"/>
          <p:cNvSpPr txBox="1"/>
          <p:nvPr/>
        </p:nvSpPr>
        <p:spPr>
          <a:xfrm>
            <a:off x="9887507" y="4924025"/>
            <a:ext cx="184666" cy="369332"/>
          </a:xfrm>
          <a:prstGeom prst="rect">
            <a:avLst/>
          </a:prstGeom>
          <a:noFill/>
        </p:spPr>
        <p:txBody>
          <a:bodyPr wrap="none" rtlCol="0">
            <a:spAutoFit/>
          </a:bodyPr>
          <a:lstStyle/>
          <a:p>
            <a:endParaRPr lang="en-US" dirty="0"/>
          </a:p>
        </p:txBody>
      </p:sp>
      <p:pic>
        <p:nvPicPr>
          <p:cNvPr id="6" name="Picture 5" descr="mercury-package.png"/>
          <p:cNvPicPr>
            <a:picLocks noChangeAspect="1"/>
          </p:cNvPicPr>
          <p:nvPr/>
        </p:nvPicPr>
        <p:blipFill rotWithShape="1">
          <a:blip r:embed="rId2">
            <a:extLst>
              <a:ext uri="{28A0092B-C50C-407E-A947-70E740481C1C}">
                <a14:useLocalDpi xmlns:a14="http://schemas.microsoft.com/office/drawing/2010/main" val="0"/>
              </a:ext>
            </a:extLst>
          </a:blip>
          <a:srcRect l="6417" t="9623" r="8974" b="9623"/>
          <a:stretch/>
        </p:blipFill>
        <p:spPr>
          <a:xfrm>
            <a:off x="3090672" y="0"/>
            <a:ext cx="6053328" cy="6922008"/>
          </a:xfrm>
          <a:prstGeom prst="rect">
            <a:avLst/>
          </a:prstGeom>
        </p:spPr>
      </p:pic>
    </p:spTree>
    <p:extLst>
      <p:ext uri="{BB962C8B-B14F-4D97-AF65-F5344CB8AC3E}">
        <p14:creationId xmlns:p14="http://schemas.microsoft.com/office/powerpoint/2010/main" val="4396206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Adding Topic Models</a:t>
            </a:r>
            <a:endParaRPr lang="en-US" sz="3200" dirty="0"/>
          </a:p>
        </p:txBody>
      </p:sp>
      <p:sp>
        <p:nvSpPr>
          <p:cNvPr id="4" name="Trapezoid 3"/>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11" name="Bent Arrow 10"/>
          <p:cNvSpPr/>
          <p:nvPr/>
        </p:nvSpPr>
        <p:spPr>
          <a:xfrm>
            <a:off x="4768850" y="3721087"/>
            <a:ext cx="2719312"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410856" y="4796958"/>
            <a:ext cx="3374572" cy="87085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a:t>
            </a:r>
            <a:r>
              <a:rPr lang="en-US" dirty="0" smtClean="0"/>
              <a:t>opic model</a:t>
            </a:r>
            <a:endParaRPr lang="en-US" dirty="0"/>
          </a:p>
        </p:txBody>
      </p:sp>
      <p:sp>
        <p:nvSpPr>
          <p:cNvPr id="12" name="Bent Arrow 11"/>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410856" y="2624653"/>
            <a:ext cx="3374572"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15" name="TextBox 14"/>
          <p:cNvSpPr txBox="1"/>
          <p:nvPr/>
        </p:nvSpPr>
        <p:spPr>
          <a:xfrm>
            <a:off x="247462" y="4727703"/>
            <a:ext cx="1705477" cy="369332"/>
          </a:xfrm>
          <a:prstGeom prst="rect">
            <a:avLst/>
          </a:prstGeom>
          <a:noFill/>
        </p:spPr>
        <p:txBody>
          <a:bodyPr wrap="none" rtlCol="0">
            <a:spAutoFit/>
          </a:bodyPr>
          <a:lstStyle/>
          <a:p>
            <a:r>
              <a:rPr lang="en-US" dirty="0" smtClean="0">
                <a:solidFill>
                  <a:srgbClr val="CC6600"/>
                </a:solidFill>
              </a:rPr>
              <a:t>“parasitic wasp”</a:t>
            </a:r>
            <a:endParaRPr lang="en-US" dirty="0">
              <a:solidFill>
                <a:srgbClr val="CC6600"/>
              </a:solidFill>
            </a:endParaRPr>
          </a:p>
        </p:txBody>
      </p:sp>
      <p:sp>
        <p:nvSpPr>
          <p:cNvPr id="16" name="TextBox 15"/>
          <p:cNvSpPr txBox="1"/>
          <p:nvPr/>
        </p:nvSpPr>
        <p:spPr>
          <a:xfrm>
            <a:off x="3362262" y="1804271"/>
            <a:ext cx="4398049" cy="646331"/>
          </a:xfrm>
          <a:prstGeom prst="rect">
            <a:avLst/>
          </a:prstGeom>
          <a:noFill/>
        </p:spPr>
        <p:txBody>
          <a:bodyPr wrap="square" rtlCol="0">
            <a:spAutoFit/>
          </a:bodyPr>
          <a:lstStyle/>
          <a:p>
            <a:r>
              <a:rPr lang="en-US" dirty="0" smtClean="0">
                <a:solidFill>
                  <a:srgbClr val="CC6600"/>
                </a:solidFill>
              </a:rPr>
              <a:t>expand query to include ‘</a:t>
            </a:r>
            <a:r>
              <a:rPr lang="en-US" dirty="0" err="1" smtClean="0">
                <a:solidFill>
                  <a:srgbClr val="CC6600"/>
                </a:solidFill>
              </a:rPr>
              <a:t>braconidae</a:t>
            </a:r>
            <a:r>
              <a:rPr lang="en-US" dirty="0" smtClean="0">
                <a:solidFill>
                  <a:srgbClr val="CC6600"/>
                </a:solidFill>
              </a:rPr>
              <a:t>’, ‘</a:t>
            </a:r>
            <a:r>
              <a:rPr lang="en-US" dirty="0" err="1" smtClean="0">
                <a:solidFill>
                  <a:srgbClr val="CC6600"/>
                </a:solidFill>
              </a:rPr>
              <a:t>ichneumonidae</a:t>
            </a:r>
            <a:r>
              <a:rPr lang="en-US" dirty="0" smtClean="0">
                <a:solidFill>
                  <a:srgbClr val="CC6600"/>
                </a:solidFill>
              </a:rPr>
              <a:t>’</a:t>
            </a:r>
            <a:endParaRPr lang="en-US" dirty="0">
              <a:solidFill>
                <a:srgbClr val="CC6600"/>
              </a:solidFill>
            </a:endParaRPr>
          </a:p>
        </p:txBody>
      </p:sp>
      <p:sp>
        <p:nvSpPr>
          <p:cNvPr id="17" name="TextBox 16"/>
          <p:cNvSpPr txBox="1"/>
          <p:nvPr/>
        </p:nvSpPr>
        <p:spPr>
          <a:xfrm>
            <a:off x="3317640" y="5778159"/>
            <a:ext cx="4932060" cy="923330"/>
          </a:xfrm>
          <a:prstGeom prst="rect">
            <a:avLst/>
          </a:prstGeom>
          <a:noFill/>
        </p:spPr>
        <p:txBody>
          <a:bodyPr wrap="square" rtlCol="0">
            <a:spAutoFit/>
          </a:bodyPr>
          <a:lstStyle/>
          <a:p>
            <a:r>
              <a:rPr lang="en-US" dirty="0" smtClean="0">
                <a:solidFill>
                  <a:srgbClr val="CC6600"/>
                </a:solidFill>
              </a:rPr>
              <a:t>expanding query based on relevant ‘topic’ returns records that contain ‘host’, ‘parasitism’, ‘biological control’, ‘caterpillar’, ‘host specificity’</a:t>
            </a:r>
            <a:endParaRPr lang="en-US" dirty="0">
              <a:solidFill>
                <a:srgbClr val="CC6600"/>
              </a:solidFill>
            </a:endParaRPr>
          </a:p>
        </p:txBody>
      </p:sp>
      <p:sp>
        <p:nvSpPr>
          <p:cNvPr id="14" name="Rectangle 13"/>
          <p:cNvSpPr/>
          <p:nvPr/>
        </p:nvSpPr>
        <p:spPr>
          <a:xfrm>
            <a:off x="440267" y="1466334"/>
            <a:ext cx="2252540" cy="1200328"/>
          </a:xfrm>
          <a:prstGeom prst="rect">
            <a:avLst/>
          </a:prstGeom>
        </p:spPr>
        <p:txBody>
          <a:bodyPr wrap="none">
            <a:spAutoFit/>
          </a:bodyPr>
          <a:lstStyle/>
          <a:p>
            <a:endParaRPr lang="en-US" sz="2400" b="1" dirty="0" smtClean="0">
              <a:solidFill>
                <a:srgbClr val="1A435D"/>
              </a:solidFill>
            </a:endParaRPr>
          </a:p>
          <a:p>
            <a:r>
              <a:rPr lang="en-US" sz="2400" b="1" dirty="0" smtClean="0">
                <a:solidFill>
                  <a:srgbClr val="1A435D"/>
                </a:solidFill>
              </a:rPr>
              <a:t>Improved Recall</a:t>
            </a:r>
          </a:p>
          <a:p>
            <a:r>
              <a:rPr lang="en-US" sz="2400" b="1" dirty="0" smtClean="0">
                <a:solidFill>
                  <a:srgbClr val="1A435D"/>
                </a:solidFill>
              </a:rPr>
              <a:t>Automated</a:t>
            </a:r>
            <a:endParaRPr lang="en-US" sz="2400" b="1" dirty="0">
              <a:solidFill>
                <a:srgbClr val="1A435D"/>
              </a:solidFill>
            </a:endParaRPr>
          </a:p>
        </p:txBody>
      </p:sp>
    </p:spTree>
    <p:extLst>
      <p:ext uri="{BB962C8B-B14F-4D97-AF65-F5344CB8AC3E}">
        <p14:creationId xmlns:p14="http://schemas.microsoft.com/office/powerpoint/2010/main" val="19876643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5040" cy="892681"/>
          </a:xfrm>
        </p:spPr>
        <p:txBody>
          <a:bodyPr>
            <a:noAutofit/>
          </a:bodyPr>
          <a:lstStyle/>
          <a:p>
            <a:r>
              <a:rPr lang="en-US" sz="3200" dirty="0" smtClean="0"/>
              <a:t>Refinement of Formal </a:t>
            </a:r>
            <a:r>
              <a:rPr lang="en-US" sz="3200" dirty="0"/>
              <a:t>S</a:t>
            </a:r>
            <a:r>
              <a:rPr lang="en-US" sz="3200" dirty="0" smtClean="0"/>
              <a:t>emantic and Topic </a:t>
            </a:r>
            <a:r>
              <a:rPr lang="en-US" sz="3200" dirty="0"/>
              <a:t>M</a:t>
            </a:r>
            <a:r>
              <a:rPr lang="en-US" sz="3200" dirty="0" smtClean="0"/>
              <a:t>odels</a:t>
            </a:r>
            <a:endParaRPr lang="en-US" sz="3200" dirty="0"/>
          </a:p>
        </p:txBody>
      </p:sp>
      <p:sp>
        <p:nvSpPr>
          <p:cNvPr id="6" name="Rectangle 5"/>
          <p:cNvSpPr/>
          <p:nvPr/>
        </p:nvSpPr>
        <p:spPr>
          <a:xfrm>
            <a:off x="3410856" y="4796958"/>
            <a:ext cx="3374572" cy="870857"/>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a:t>
            </a:r>
            <a:r>
              <a:rPr lang="en-US" dirty="0" smtClean="0"/>
              <a:t>opic model</a:t>
            </a:r>
            <a:endParaRPr lang="en-US" dirty="0"/>
          </a:p>
        </p:txBody>
      </p:sp>
      <p:sp>
        <p:nvSpPr>
          <p:cNvPr id="5" name="Rectangle 4"/>
          <p:cNvSpPr/>
          <p:nvPr/>
        </p:nvSpPr>
        <p:spPr>
          <a:xfrm>
            <a:off x="3410856" y="2624653"/>
            <a:ext cx="3374572"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13" name="Circular Arrow 12"/>
          <p:cNvSpPr/>
          <p:nvPr/>
        </p:nvSpPr>
        <p:spPr>
          <a:xfrm rot="16200000">
            <a:off x="2076832" y="3183542"/>
            <a:ext cx="2668052" cy="1939993"/>
          </a:xfrm>
          <a:prstGeom prst="circularArrow">
            <a:avLst>
              <a:gd name="adj1" fmla="val 12500"/>
              <a:gd name="adj2" fmla="val 1142319"/>
              <a:gd name="adj3" fmla="val 20457681"/>
              <a:gd name="adj4" fmla="val 10800000"/>
              <a:gd name="adj5" fmla="val 17455"/>
            </a:avLst>
          </a:prstGeom>
          <a:solidFill>
            <a:srgbClr val="FF993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933"/>
              </a:solidFill>
            </a:endParaRPr>
          </a:p>
        </p:txBody>
      </p:sp>
      <p:sp>
        <p:nvSpPr>
          <p:cNvPr id="14" name="Circular Arrow 13"/>
          <p:cNvSpPr/>
          <p:nvPr/>
        </p:nvSpPr>
        <p:spPr>
          <a:xfrm rot="16200000" flipH="1" flipV="1">
            <a:off x="5468529" y="3183542"/>
            <a:ext cx="2668052" cy="1939993"/>
          </a:xfrm>
          <a:prstGeom prst="circularArrow">
            <a:avLst>
              <a:gd name="adj1" fmla="val 12500"/>
              <a:gd name="adj2" fmla="val 1142319"/>
              <a:gd name="adj3" fmla="val 20457681"/>
              <a:gd name="adj4" fmla="val 10800000"/>
              <a:gd name="adj5" fmla="val 17455"/>
            </a:avLst>
          </a:prstGeom>
          <a:solidFill>
            <a:srgbClr val="FF993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933"/>
              </a:solidFill>
            </a:endParaRPr>
          </a:p>
        </p:txBody>
      </p:sp>
      <p:sp>
        <p:nvSpPr>
          <p:cNvPr id="15" name="TextBox 14"/>
          <p:cNvSpPr txBox="1"/>
          <p:nvPr/>
        </p:nvSpPr>
        <p:spPr>
          <a:xfrm>
            <a:off x="4910954" y="1736819"/>
            <a:ext cx="3874744" cy="646331"/>
          </a:xfrm>
          <a:prstGeom prst="rect">
            <a:avLst/>
          </a:prstGeom>
          <a:noFill/>
        </p:spPr>
        <p:txBody>
          <a:bodyPr wrap="square" rtlCol="0">
            <a:spAutoFit/>
          </a:bodyPr>
          <a:lstStyle/>
          <a:p>
            <a:r>
              <a:rPr lang="en-US" dirty="0"/>
              <a:t>k</a:t>
            </a:r>
            <a:r>
              <a:rPr lang="en-US" dirty="0" smtClean="0"/>
              <a:t>nown relationships between terms can be used to constrain topic model</a:t>
            </a:r>
            <a:endParaRPr lang="en-US" dirty="0"/>
          </a:p>
        </p:txBody>
      </p:sp>
      <p:sp>
        <p:nvSpPr>
          <p:cNvPr id="16" name="TextBox 15"/>
          <p:cNvSpPr txBox="1"/>
          <p:nvPr/>
        </p:nvSpPr>
        <p:spPr>
          <a:xfrm>
            <a:off x="204421" y="4333403"/>
            <a:ext cx="2731914" cy="2308324"/>
          </a:xfrm>
          <a:prstGeom prst="rect">
            <a:avLst/>
          </a:prstGeom>
          <a:noFill/>
        </p:spPr>
        <p:txBody>
          <a:bodyPr wrap="square" rtlCol="0">
            <a:spAutoFit/>
          </a:bodyPr>
          <a:lstStyle/>
          <a:p>
            <a:r>
              <a:rPr lang="en-US" dirty="0" smtClean="0"/>
              <a:t>topic model reflects how researchers actually describe their data; experts in semantic representation can use this information to develop better ontologies for earth and environmental sciences</a:t>
            </a:r>
            <a:endParaRPr lang="en-US" dirty="0"/>
          </a:p>
        </p:txBody>
      </p:sp>
    </p:spTree>
    <p:extLst>
      <p:ext uri="{BB962C8B-B14F-4D97-AF65-F5344CB8AC3E}">
        <p14:creationId xmlns:p14="http://schemas.microsoft.com/office/powerpoint/2010/main" val="22089619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7050089" y="1537917"/>
            <a:ext cx="1935785" cy="5126388"/>
          </a:xfrm>
          <a:prstGeom prst="rect">
            <a:avLst/>
          </a:prstGeom>
          <a:solidFill>
            <a:schemeClr val="accent5">
              <a:alpha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r>
              <a:rPr lang="en-US" sz="2600" dirty="0" smtClean="0">
                <a:solidFill>
                  <a:schemeClr val="accent5">
                    <a:lumMod val="75000"/>
                  </a:schemeClr>
                </a:solidFill>
              </a:rPr>
              <a:t>outcomes</a:t>
            </a:r>
            <a:endParaRPr lang="en-US" sz="2600" dirty="0">
              <a:solidFill>
                <a:schemeClr val="accent5">
                  <a:lumMod val="75000"/>
                </a:schemeClr>
              </a:solidFill>
            </a:endParaRPr>
          </a:p>
        </p:txBody>
      </p:sp>
      <p:sp>
        <p:nvSpPr>
          <p:cNvPr id="27" name="Bent Arrow 26"/>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6" name="Bent Arrow 25"/>
          <p:cNvSpPr/>
          <p:nvPr/>
        </p:nvSpPr>
        <p:spPr>
          <a:xfrm>
            <a:off x="4768850" y="3721087"/>
            <a:ext cx="2719312"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Autofit/>
          </a:bodyPr>
          <a:lstStyle/>
          <a:p>
            <a:r>
              <a:rPr lang="en-US" sz="3200" dirty="0" smtClean="0"/>
              <a:t>Powerful Data Discovery via Semantics</a:t>
            </a:r>
            <a:endParaRPr lang="en-US" sz="3200" dirty="0"/>
          </a:p>
        </p:txBody>
      </p:sp>
      <p:sp>
        <p:nvSpPr>
          <p:cNvPr id="6" name="Rectangle 5"/>
          <p:cNvSpPr/>
          <p:nvPr/>
        </p:nvSpPr>
        <p:spPr>
          <a:xfrm>
            <a:off x="3410856" y="4796958"/>
            <a:ext cx="3374572" cy="870857"/>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a:t>
            </a:r>
            <a:r>
              <a:rPr lang="en-US" dirty="0" smtClean="0"/>
              <a:t>opic model</a:t>
            </a:r>
            <a:endParaRPr lang="en-US" dirty="0"/>
          </a:p>
        </p:txBody>
      </p:sp>
      <p:sp>
        <p:nvSpPr>
          <p:cNvPr id="5" name="Rectangle 4"/>
          <p:cNvSpPr/>
          <p:nvPr/>
        </p:nvSpPr>
        <p:spPr>
          <a:xfrm>
            <a:off x="3410856" y="2624653"/>
            <a:ext cx="3374572"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13" name="Circular Arrow 12"/>
          <p:cNvSpPr/>
          <p:nvPr/>
        </p:nvSpPr>
        <p:spPr>
          <a:xfrm rot="16200000">
            <a:off x="2974013" y="3183541"/>
            <a:ext cx="2155414" cy="1939993"/>
          </a:xfrm>
          <a:prstGeom prst="circularArrow">
            <a:avLst>
              <a:gd name="adj1" fmla="val 12500"/>
              <a:gd name="adj2" fmla="val 1142319"/>
              <a:gd name="adj3" fmla="val 20457681"/>
              <a:gd name="adj4" fmla="val 10800000"/>
              <a:gd name="adj5" fmla="val 17455"/>
            </a:avLst>
          </a:prstGeom>
          <a:solidFill>
            <a:srgbClr val="FF993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933"/>
              </a:solidFill>
            </a:endParaRPr>
          </a:p>
        </p:txBody>
      </p:sp>
      <p:sp>
        <p:nvSpPr>
          <p:cNvPr id="21" name="Circular Arrow 20"/>
          <p:cNvSpPr/>
          <p:nvPr/>
        </p:nvSpPr>
        <p:spPr>
          <a:xfrm rot="16200000" flipH="1" flipV="1">
            <a:off x="5072297" y="3183541"/>
            <a:ext cx="2155414" cy="1939993"/>
          </a:xfrm>
          <a:prstGeom prst="circularArrow">
            <a:avLst>
              <a:gd name="adj1" fmla="val 12500"/>
              <a:gd name="adj2" fmla="val 1142319"/>
              <a:gd name="adj3" fmla="val 20457681"/>
              <a:gd name="adj4" fmla="val 10800000"/>
              <a:gd name="adj5" fmla="val 17455"/>
            </a:avLst>
          </a:prstGeom>
          <a:solidFill>
            <a:srgbClr val="FF9933">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9933"/>
              </a:solidFill>
            </a:endParaRPr>
          </a:p>
        </p:txBody>
      </p:sp>
      <p:sp>
        <p:nvSpPr>
          <p:cNvPr id="22" name="Right Arrow 21"/>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Trapezoid 22"/>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24" name="TextBox 23"/>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25" name="TextBox 24"/>
          <p:cNvSpPr txBox="1"/>
          <p:nvPr/>
        </p:nvSpPr>
        <p:spPr>
          <a:xfrm>
            <a:off x="7196862" y="1737177"/>
            <a:ext cx="1651593" cy="2031325"/>
          </a:xfrm>
          <a:prstGeom prst="rect">
            <a:avLst/>
          </a:prstGeom>
          <a:noFill/>
        </p:spPr>
        <p:txBody>
          <a:bodyPr wrap="square" rtlCol="0">
            <a:spAutoFit/>
          </a:bodyPr>
          <a:lstStyle/>
          <a:p>
            <a:r>
              <a:rPr lang="en-US" dirty="0" smtClean="0"/>
              <a:t>Enhanced models for knowledge representation in earth and environmental sciences</a:t>
            </a:r>
          </a:p>
        </p:txBody>
      </p:sp>
      <p:sp>
        <p:nvSpPr>
          <p:cNvPr id="28" name="TextBox 27"/>
          <p:cNvSpPr txBox="1"/>
          <p:nvPr/>
        </p:nvSpPr>
        <p:spPr>
          <a:xfrm>
            <a:off x="7196862" y="4624367"/>
            <a:ext cx="1651593" cy="1477328"/>
          </a:xfrm>
          <a:prstGeom prst="rect">
            <a:avLst/>
          </a:prstGeom>
          <a:noFill/>
        </p:spPr>
        <p:txBody>
          <a:bodyPr wrap="square" rtlCol="0">
            <a:spAutoFit/>
          </a:bodyPr>
          <a:lstStyle/>
          <a:p>
            <a:r>
              <a:rPr lang="en-US" dirty="0" smtClean="0"/>
              <a:t>Powerful model-driven search interface for data discovery</a:t>
            </a:r>
          </a:p>
        </p:txBody>
      </p:sp>
      <p:sp>
        <p:nvSpPr>
          <p:cNvPr id="15" name="Rectangle 14"/>
          <p:cNvSpPr/>
          <p:nvPr/>
        </p:nvSpPr>
        <p:spPr>
          <a:xfrm>
            <a:off x="440267" y="1466334"/>
            <a:ext cx="3124323" cy="1200328"/>
          </a:xfrm>
          <a:prstGeom prst="rect">
            <a:avLst/>
          </a:prstGeom>
        </p:spPr>
        <p:txBody>
          <a:bodyPr wrap="none">
            <a:spAutoFit/>
          </a:bodyPr>
          <a:lstStyle/>
          <a:p>
            <a:r>
              <a:rPr lang="en-US" sz="2400" b="1" dirty="0" smtClean="0">
                <a:solidFill>
                  <a:srgbClr val="1A435D"/>
                </a:solidFill>
              </a:rPr>
              <a:t>Improved Precision</a:t>
            </a:r>
          </a:p>
          <a:p>
            <a:r>
              <a:rPr lang="en-US" sz="2400" b="1" dirty="0" smtClean="0">
                <a:solidFill>
                  <a:srgbClr val="1A435D"/>
                </a:solidFill>
              </a:rPr>
              <a:t>Improved Recall</a:t>
            </a:r>
          </a:p>
          <a:p>
            <a:r>
              <a:rPr lang="en-US" sz="2400" b="1" dirty="0" smtClean="0">
                <a:solidFill>
                  <a:srgbClr val="1A435D"/>
                </a:solidFill>
              </a:rPr>
              <a:t>Automated annotation</a:t>
            </a:r>
            <a:endParaRPr lang="en-US" sz="2400" b="1" dirty="0">
              <a:solidFill>
                <a:srgbClr val="1A435D"/>
              </a:solidFill>
            </a:endParaRPr>
          </a:p>
        </p:txBody>
      </p:sp>
    </p:spTree>
    <p:extLst>
      <p:ext uri="{BB962C8B-B14F-4D97-AF65-F5344CB8AC3E}">
        <p14:creationId xmlns:p14="http://schemas.microsoft.com/office/powerpoint/2010/main" val="26013907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Text Placeholder 2"/>
          <p:cNvSpPr>
            <a:spLocks noGrp="1"/>
          </p:cNvSpPr>
          <p:nvPr>
            <p:ph idx="1"/>
          </p:nvPr>
        </p:nvSpPr>
        <p:spPr/>
        <p:txBody>
          <a:bodyPr/>
          <a:lstStyle/>
          <a:p>
            <a:r>
              <a:rPr lang="en-US" dirty="0" smtClean="0"/>
              <a:t>Incorporate advances into DataONE Discovery</a:t>
            </a:r>
          </a:p>
          <a:p>
            <a:r>
              <a:rPr lang="en-US" dirty="0"/>
              <a:t>Push the Envelope on the Hybrid Approach</a:t>
            </a:r>
          </a:p>
          <a:p>
            <a:r>
              <a:rPr lang="en-US" dirty="0"/>
              <a:t>Refine Vocabulary </a:t>
            </a:r>
            <a:r>
              <a:rPr lang="en-US" dirty="0" smtClean="0"/>
              <a:t>Services</a:t>
            </a:r>
            <a:endParaRPr lang="en-US" dirty="0"/>
          </a:p>
          <a:p>
            <a:endParaRPr lang="en-US" dirty="0" smtClean="0"/>
          </a:p>
          <a:p>
            <a:endParaRPr lang="en-US" dirty="0" smtClean="0"/>
          </a:p>
          <a:p>
            <a:endParaRPr lang="en-US" dirty="0"/>
          </a:p>
          <a:p>
            <a:endParaRPr lang="en-US" dirty="0" smtClean="0"/>
          </a:p>
          <a:p>
            <a:r>
              <a:rPr lang="en-US" dirty="0" smtClean="0"/>
              <a:t>Work on ad-hoc data integration</a:t>
            </a:r>
          </a:p>
        </p:txBody>
      </p:sp>
    </p:spTree>
    <p:extLst>
      <p:ext uri="{BB962C8B-B14F-4D97-AF65-F5344CB8AC3E}">
        <p14:creationId xmlns:p14="http://schemas.microsoft.com/office/powerpoint/2010/main" val="2004542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idx="1"/>
          </p:nvPr>
        </p:nvSpPr>
        <p:spPr/>
        <p:txBody>
          <a:bodyPr>
            <a:normAutofit/>
          </a:bodyPr>
          <a:lstStyle/>
          <a:p>
            <a:r>
              <a:rPr lang="en-US" dirty="0"/>
              <a:t>We provided a vision </a:t>
            </a:r>
            <a:r>
              <a:rPr lang="en-US" dirty="0" smtClean="0"/>
              <a:t>of </a:t>
            </a:r>
            <a:r>
              <a:rPr lang="en-US" dirty="0"/>
              <a:t>semantically enabling ecological </a:t>
            </a:r>
            <a:r>
              <a:rPr lang="en-US" dirty="0" smtClean="0"/>
              <a:t>and environmental </a:t>
            </a:r>
            <a:r>
              <a:rPr lang="en-US" dirty="0"/>
              <a:t>data </a:t>
            </a:r>
            <a:endParaRPr lang="en-US" dirty="0" smtClean="0"/>
          </a:p>
          <a:p>
            <a:r>
              <a:rPr lang="en-US" dirty="0" smtClean="0"/>
              <a:t>Enhanced </a:t>
            </a:r>
            <a:r>
              <a:rPr lang="en-US" dirty="0"/>
              <a:t>search capabilities are being developed </a:t>
            </a:r>
            <a:r>
              <a:rPr lang="en-US" dirty="0" smtClean="0"/>
              <a:t>leveraging</a:t>
            </a:r>
          </a:p>
          <a:p>
            <a:pPr lvl="1"/>
            <a:r>
              <a:rPr lang="en-US" dirty="0"/>
              <a:t>B</a:t>
            </a:r>
            <a:r>
              <a:rPr lang="en-US" dirty="0" smtClean="0"/>
              <a:t>est </a:t>
            </a:r>
            <a:r>
              <a:rPr lang="en-US" dirty="0"/>
              <a:t>practices </a:t>
            </a:r>
            <a:r>
              <a:rPr lang="en-US" dirty="0" smtClean="0"/>
              <a:t>community-developed vocabularies</a:t>
            </a:r>
          </a:p>
          <a:p>
            <a:pPr lvl="1"/>
            <a:r>
              <a:rPr lang="en-US" dirty="0"/>
              <a:t>S</a:t>
            </a:r>
            <a:r>
              <a:rPr lang="en-US" dirty="0" smtClean="0"/>
              <a:t>emantic </a:t>
            </a:r>
            <a:r>
              <a:rPr lang="en-US" dirty="0"/>
              <a:t>tools for identifying related, consistent, or </a:t>
            </a:r>
            <a:r>
              <a:rPr lang="en-US" dirty="0" smtClean="0"/>
              <a:t>inconsistent terms</a:t>
            </a:r>
          </a:p>
          <a:p>
            <a:pPr lvl="1"/>
            <a:r>
              <a:rPr lang="en-US" dirty="0"/>
              <a:t>N</a:t>
            </a:r>
            <a:r>
              <a:rPr lang="en-US" dirty="0" smtClean="0"/>
              <a:t>atural </a:t>
            </a:r>
            <a:r>
              <a:rPr lang="en-US" dirty="0"/>
              <a:t>language processing tools and </a:t>
            </a:r>
            <a:r>
              <a:rPr lang="en-US" dirty="0" smtClean="0"/>
              <a:t>techniques</a:t>
            </a:r>
          </a:p>
          <a:p>
            <a:pPr lvl="1"/>
            <a:r>
              <a:rPr lang="en-US" dirty="0" smtClean="0"/>
              <a:t> </a:t>
            </a:r>
            <a:r>
              <a:rPr lang="en-US" dirty="0"/>
              <a:t>P</a:t>
            </a:r>
            <a:r>
              <a:rPr lang="en-US" dirty="0" smtClean="0"/>
              <a:t>rovenance </a:t>
            </a:r>
            <a:r>
              <a:rPr lang="en-US" dirty="0"/>
              <a:t>and annotation tools and techniques</a:t>
            </a:r>
          </a:p>
        </p:txBody>
      </p:sp>
    </p:spTree>
    <p:extLst>
      <p:ext uri="{BB962C8B-B14F-4D97-AF65-F5344CB8AC3E}">
        <p14:creationId xmlns:p14="http://schemas.microsoft.com/office/powerpoint/2010/main" val="76379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a:t>Adding Formal Ontologies</a:t>
            </a:r>
          </a:p>
        </p:txBody>
      </p:sp>
      <p:sp>
        <p:nvSpPr>
          <p:cNvPr id="4" name="Trapezoid 3"/>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12" name="Bent Arrow 11"/>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410856" y="2624653"/>
            <a:ext cx="3374572" cy="8708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3" name="TextBox 2"/>
          <p:cNvSpPr txBox="1"/>
          <p:nvPr/>
        </p:nvSpPr>
        <p:spPr>
          <a:xfrm>
            <a:off x="247462" y="4727703"/>
            <a:ext cx="1705477" cy="369332"/>
          </a:xfrm>
          <a:prstGeom prst="rect">
            <a:avLst/>
          </a:prstGeom>
          <a:noFill/>
        </p:spPr>
        <p:txBody>
          <a:bodyPr wrap="none" rtlCol="0">
            <a:spAutoFit/>
          </a:bodyPr>
          <a:lstStyle/>
          <a:p>
            <a:r>
              <a:rPr lang="en-US" dirty="0" smtClean="0">
                <a:solidFill>
                  <a:srgbClr val="CC6600"/>
                </a:solidFill>
              </a:rPr>
              <a:t>“parasitic wasp”</a:t>
            </a:r>
            <a:endParaRPr lang="en-US" dirty="0">
              <a:solidFill>
                <a:srgbClr val="CC6600"/>
              </a:solidFill>
            </a:endParaRPr>
          </a:p>
        </p:txBody>
      </p:sp>
      <p:sp>
        <p:nvSpPr>
          <p:cNvPr id="15" name="TextBox 14"/>
          <p:cNvSpPr txBox="1"/>
          <p:nvPr/>
        </p:nvSpPr>
        <p:spPr>
          <a:xfrm>
            <a:off x="3362262" y="1804271"/>
            <a:ext cx="4398049" cy="646331"/>
          </a:xfrm>
          <a:prstGeom prst="rect">
            <a:avLst/>
          </a:prstGeom>
          <a:noFill/>
        </p:spPr>
        <p:txBody>
          <a:bodyPr wrap="square" rtlCol="0">
            <a:spAutoFit/>
          </a:bodyPr>
          <a:lstStyle/>
          <a:p>
            <a:r>
              <a:rPr lang="en-US" dirty="0" smtClean="0">
                <a:solidFill>
                  <a:srgbClr val="CC6600"/>
                </a:solidFill>
              </a:rPr>
              <a:t>expand query to include ‘</a:t>
            </a:r>
            <a:r>
              <a:rPr lang="en-US" dirty="0" err="1" smtClean="0">
                <a:solidFill>
                  <a:srgbClr val="CC6600"/>
                </a:solidFill>
              </a:rPr>
              <a:t>braconidae</a:t>
            </a:r>
            <a:r>
              <a:rPr lang="en-US" dirty="0" smtClean="0">
                <a:solidFill>
                  <a:srgbClr val="CC6600"/>
                </a:solidFill>
              </a:rPr>
              <a:t>’, ‘</a:t>
            </a:r>
            <a:r>
              <a:rPr lang="en-US" dirty="0" err="1" smtClean="0">
                <a:solidFill>
                  <a:srgbClr val="CC6600"/>
                </a:solidFill>
              </a:rPr>
              <a:t>ichneumonidae</a:t>
            </a:r>
            <a:r>
              <a:rPr lang="en-US" dirty="0" smtClean="0">
                <a:solidFill>
                  <a:srgbClr val="CC6600"/>
                </a:solidFill>
              </a:rPr>
              <a:t>’, ‘hymenoptera’</a:t>
            </a:r>
            <a:endParaRPr lang="en-US" dirty="0">
              <a:solidFill>
                <a:srgbClr val="CC6600"/>
              </a:solidFill>
            </a:endParaRPr>
          </a:p>
        </p:txBody>
      </p:sp>
    </p:spTree>
    <p:extLst>
      <p:ext uri="{BB962C8B-B14F-4D97-AF65-F5344CB8AC3E}">
        <p14:creationId xmlns:p14="http://schemas.microsoft.com/office/powerpoint/2010/main" val="2665778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6980"/>
            <a:ext cx="9144000" cy="1143000"/>
          </a:xfrm>
        </p:spPr>
        <p:txBody>
          <a:bodyPr>
            <a:noAutofit/>
          </a:bodyPr>
          <a:lstStyle/>
          <a:p>
            <a:r>
              <a:rPr lang="en-US" sz="3200" dirty="0" smtClean="0"/>
              <a:t>Topic Model Representation of Semantic Content</a:t>
            </a:r>
            <a:endParaRPr lang="en-US" sz="3200" dirty="0"/>
          </a:p>
        </p:txBody>
      </p:sp>
      <p:pic>
        <p:nvPicPr>
          <p:cNvPr id="4" name="Picture 3" descr="TMdata_table.tiff"/>
          <p:cNvPicPr>
            <a:picLocks noChangeAspect="1"/>
          </p:cNvPicPr>
          <p:nvPr/>
        </p:nvPicPr>
        <p:blipFill rotWithShape="1">
          <a:blip r:embed="rId2">
            <a:extLst>
              <a:ext uri="{28A0092B-C50C-407E-A947-70E740481C1C}">
                <a14:useLocalDpi xmlns:a14="http://schemas.microsoft.com/office/drawing/2010/main" val="0"/>
              </a:ext>
            </a:extLst>
          </a:blip>
          <a:srcRect l="-1" t="-1" r="50842" b="50284"/>
          <a:stretch/>
        </p:blipFill>
        <p:spPr>
          <a:xfrm>
            <a:off x="876209" y="1612978"/>
            <a:ext cx="8097071" cy="3964142"/>
          </a:xfrm>
          <a:prstGeom prst="rect">
            <a:avLst/>
          </a:prstGeom>
        </p:spPr>
      </p:pic>
      <p:pic>
        <p:nvPicPr>
          <p:cNvPr id="5" name="Picture 4" descr="TMtopic_terms.tiff"/>
          <p:cNvPicPr>
            <a:picLocks noChangeAspect="1"/>
          </p:cNvPicPr>
          <p:nvPr/>
        </p:nvPicPr>
        <p:blipFill rotWithShape="1">
          <a:blip r:embed="rId3">
            <a:extLst>
              <a:ext uri="{28A0092B-C50C-407E-A947-70E740481C1C}">
                <a14:useLocalDpi xmlns:a14="http://schemas.microsoft.com/office/drawing/2010/main" val="0"/>
              </a:ext>
            </a:extLst>
          </a:blip>
          <a:srcRect r="37305" b="49695"/>
          <a:stretch/>
        </p:blipFill>
        <p:spPr>
          <a:xfrm>
            <a:off x="1701209" y="4428862"/>
            <a:ext cx="10254960" cy="2197121"/>
          </a:xfrm>
          <a:prstGeom prst="rect">
            <a:avLst/>
          </a:prstGeom>
        </p:spPr>
      </p:pic>
      <p:sp>
        <p:nvSpPr>
          <p:cNvPr id="6" name="TextBox 5"/>
          <p:cNvSpPr txBox="1"/>
          <p:nvPr/>
        </p:nvSpPr>
        <p:spPr>
          <a:xfrm rot="16200000">
            <a:off x="-1357325" y="3332662"/>
            <a:ext cx="3955079" cy="461665"/>
          </a:xfrm>
          <a:prstGeom prst="rect">
            <a:avLst/>
          </a:prstGeom>
          <a:noFill/>
        </p:spPr>
        <p:txBody>
          <a:bodyPr wrap="none" rtlCol="0">
            <a:spAutoFit/>
          </a:bodyPr>
          <a:lstStyle/>
          <a:p>
            <a:r>
              <a:rPr lang="en-US" sz="2400" b="1" dirty="0">
                <a:solidFill>
                  <a:schemeClr val="accent2">
                    <a:lumMod val="75000"/>
                  </a:schemeClr>
                </a:solidFill>
              </a:rPr>
              <a:t>o</a:t>
            </a:r>
            <a:r>
              <a:rPr lang="en-US" sz="2400" b="1" dirty="0" smtClean="0">
                <a:solidFill>
                  <a:schemeClr val="accent2">
                    <a:lumMod val="75000"/>
                  </a:schemeClr>
                </a:solidFill>
              </a:rPr>
              <a:t>ne row per metadata record</a:t>
            </a:r>
            <a:endParaRPr lang="en-US" sz="2400" b="1" dirty="0">
              <a:solidFill>
                <a:schemeClr val="accent2">
                  <a:lumMod val="75000"/>
                </a:schemeClr>
              </a:solidFill>
            </a:endParaRPr>
          </a:p>
        </p:txBody>
      </p:sp>
      <p:sp>
        <p:nvSpPr>
          <p:cNvPr id="7" name="Oval 6"/>
          <p:cNvSpPr/>
          <p:nvPr/>
        </p:nvSpPr>
        <p:spPr>
          <a:xfrm>
            <a:off x="4521200" y="3139194"/>
            <a:ext cx="1109563" cy="335486"/>
          </a:xfrm>
          <a:prstGeom prst="ellipse">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TextBox 7"/>
          <p:cNvSpPr txBox="1"/>
          <p:nvPr/>
        </p:nvSpPr>
        <p:spPr>
          <a:xfrm>
            <a:off x="987479" y="1062811"/>
            <a:ext cx="6032421" cy="461665"/>
          </a:xfrm>
          <a:prstGeom prst="rect">
            <a:avLst/>
          </a:prstGeom>
          <a:noFill/>
        </p:spPr>
        <p:txBody>
          <a:bodyPr wrap="none" rtlCol="0">
            <a:spAutoFit/>
          </a:bodyPr>
          <a:lstStyle/>
          <a:p>
            <a:r>
              <a:rPr lang="en-US" sz="2400" b="1" dirty="0">
                <a:solidFill>
                  <a:schemeClr val="bg2">
                    <a:lumMod val="50000"/>
                  </a:schemeClr>
                </a:solidFill>
              </a:rPr>
              <a:t>p</a:t>
            </a:r>
            <a:r>
              <a:rPr lang="en-US" sz="2400" b="1" dirty="0" smtClean="0">
                <a:solidFill>
                  <a:schemeClr val="bg2">
                    <a:lumMod val="50000"/>
                  </a:schemeClr>
                </a:solidFill>
              </a:rPr>
              <a:t>robability that this record contains this topic</a:t>
            </a:r>
            <a:endParaRPr lang="en-US" sz="2400" b="1" dirty="0">
              <a:solidFill>
                <a:schemeClr val="bg2">
                  <a:lumMod val="50000"/>
                </a:schemeClr>
              </a:solidFill>
            </a:endParaRPr>
          </a:p>
        </p:txBody>
      </p:sp>
      <p:cxnSp>
        <p:nvCxnSpPr>
          <p:cNvPr id="10" name="Straight Arrow Connector 9"/>
          <p:cNvCxnSpPr/>
          <p:nvPr/>
        </p:nvCxnSpPr>
        <p:spPr>
          <a:xfrm>
            <a:off x="3210733" y="1420812"/>
            <a:ext cx="1545465" cy="1718382"/>
          </a:xfrm>
          <a:prstGeom prst="straightConnector1">
            <a:avLst/>
          </a:prstGeom>
          <a:ln w="47625">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21200" y="5795759"/>
            <a:ext cx="6740326" cy="446682"/>
          </a:xfrm>
          <a:prstGeom prst="ellipse">
            <a:avLst/>
          </a:prstGeom>
          <a:noFill/>
          <a:ln w="57150">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Arrow Connector 12"/>
          <p:cNvCxnSpPr/>
          <p:nvPr/>
        </p:nvCxnSpPr>
        <p:spPr>
          <a:xfrm flipV="1">
            <a:off x="1521504" y="6059356"/>
            <a:ext cx="2999696" cy="183085"/>
          </a:xfrm>
          <a:prstGeom prst="straightConnector1">
            <a:avLst/>
          </a:prstGeom>
          <a:ln w="47625">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5940" y="5664467"/>
            <a:ext cx="1521505" cy="923330"/>
          </a:xfrm>
          <a:prstGeom prst="rect">
            <a:avLst/>
          </a:prstGeom>
          <a:noFill/>
        </p:spPr>
        <p:txBody>
          <a:bodyPr wrap="square" rtlCol="0">
            <a:spAutoFit/>
          </a:bodyPr>
          <a:lstStyle/>
          <a:p>
            <a:pPr algn="r"/>
            <a:r>
              <a:rPr lang="en-US" b="1" dirty="0">
                <a:solidFill>
                  <a:schemeClr val="accent5">
                    <a:lumMod val="75000"/>
                  </a:schemeClr>
                </a:solidFill>
              </a:rPr>
              <a:t>c</a:t>
            </a:r>
            <a:r>
              <a:rPr lang="en-US" b="1" dirty="0" smtClean="0">
                <a:solidFill>
                  <a:schemeClr val="accent5">
                    <a:lumMod val="75000"/>
                  </a:schemeClr>
                </a:solidFill>
              </a:rPr>
              <a:t>haracteristic terms for topic 5</a:t>
            </a:r>
            <a:endParaRPr lang="en-US" b="1" dirty="0">
              <a:solidFill>
                <a:schemeClr val="accent5">
                  <a:lumMod val="75000"/>
                </a:schemeClr>
              </a:solidFill>
            </a:endParaRPr>
          </a:p>
        </p:txBody>
      </p:sp>
    </p:spTree>
    <p:extLst>
      <p:ext uri="{BB962C8B-B14F-4D97-AF65-F5344CB8AC3E}">
        <p14:creationId xmlns:p14="http://schemas.microsoft.com/office/powerpoint/2010/main" val="3158479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7492407" y="3412090"/>
            <a:ext cx="1470163" cy="3252214"/>
          </a:xfrm>
          <a:prstGeom prst="rect">
            <a:avLst/>
          </a:prstGeom>
          <a:solidFill>
            <a:schemeClr val="accent5">
              <a:alpha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b"/>
          <a:lstStyle/>
          <a:p>
            <a:r>
              <a:rPr lang="en-US" sz="1600" dirty="0">
                <a:solidFill>
                  <a:schemeClr val="accent5">
                    <a:lumMod val="75000"/>
                  </a:schemeClr>
                </a:solidFill>
              </a:rPr>
              <a:t>m</a:t>
            </a:r>
            <a:r>
              <a:rPr lang="en-US" sz="1600" dirty="0" smtClean="0">
                <a:solidFill>
                  <a:schemeClr val="accent5">
                    <a:lumMod val="75000"/>
                  </a:schemeClr>
                </a:solidFill>
              </a:rPr>
              <a:t>odel tuning based upon formal evaluation of precision and recall</a:t>
            </a:r>
            <a:endParaRPr lang="en-US" sz="1600" dirty="0">
              <a:solidFill>
                <a:schemeClr val="accent5">
                  <a:lumMod val="75000"/>
                </a:schemeClr>
              </a:solidFill>
            </a:endParaRPr>
          </a:p>
        </p:txBody>
      </p:sp>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Hybrid Statistical-Formal Semantic Approach to Supporting Data Discovery</a:t>
            </a:r>
            <a:endParaRPr lang="en-US" sz="3200" dirty="0"/>
          </a:p>
        </p:txBody>
      </p:sp>
      <p:sp>
        <p:nvSpPr>
          <p:cNvPr id="4" name="Trapezoid 3"/>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11" name="Bent Arrow 10"/>
          <p:cNvSpPr/>
          <p:nvPr/>
        </p:nvSpPr>
        <p:spPr>
          <a:xfrm>
            <a:off x="4768850" y="3721087"/>
            <a:ext cx="2719312"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3410856" y="4796958"/>
            <a:ext cx="3374572" cy="870857"/>
          </a:xfrm>
          <a:prstGeom prst="rect">
            <a:avLst/>
          </a:prstGeom>
          <a:ln>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t</a:t>
            </a:r>
            <a:r>
              <a:rPr lang="en-US" dirty="0" smtClean="0"/>
              <a:t>opic model</a:t>
            </a:r>
            <a:endParaRPr lang="en-US" dirty="0"/>
          </a:p>
        </p:txBody>
      </p:sp>
      <p:sp>
        <p:nvSpPr>
          <p:cNvPr id="12" name="Bent Arrow 11"/>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410856" y="2624653"/>
            <a:ext cx="3374572"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Tree>
    <p:extLst>
      <p:ext uri="{BB962C8B-B14F-4D97-AF65-F5344CB8AC3E}">
        <p14:creationId xmlns:p14="http://schemas.microsoft.com/office/powerpoint/2010/main" val="999261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b="1" dirty="0" err="1" smtClean="0"/>
              <a:t>SemantEco</a:t>
            </a:r>
            <a:endParaRPr lang="en-US" b="1" dirty="0" smtClean="0"/>
          </a:p>
          <a:p>
            <a:pPr lvl="1"/>
            <a:r>
              <a:rPr lang="en-US" dirty="0" smtClean="0"/>
              <a:t>Goal to provide a framework that, for purposes of integrating, accessing, and visualizing any type of environment-relevant data, enables anyone to assume the roles of data producer and data user.</a:t>
            </a:r>
            <a:endParaRPr lang="en-US" dirty="0"/>
          </a:p>
          <a:p>
            <a:r>
              <a:rPr lang="en-US" b="1" dirty="0" smtClean="0"/>
              <a:t>Vocabulary Services for Annotation and Search</a:t>
            </a:r>
          </a:p>
          <a:p>
            <a:pPr lvl="1"/>
            <a:r>
              <a:rPr lang="en-US" dirty="0" smtClean="0"/>
              <a:t>Developing </a:t>
            </a:r>
            <a:r>
              <a:rPr lang="en-US" dirty="0"/>
              <a:t>s</a:t>
            </a:r>
            <a:r>
              <a:rPr lang="en-US" dirty="0" smtClean="0"/>
              <a:t>uite of vocabulary Services hinging on community-driven </a:t>
            </a:r>
            <a:r>
              <a:rPr lang="en-US" dirty="0"/>
              <a:t>o</a:t>
            </a:r>
            <a:r>
              <a:rPr lang="en-US" dirty="0" smtClean="0"/>
              <a:t>ntologies from multiple domains, drawing on expertise of WG for Quality Assurance and Alignment</a:t>
            </a:r>
          </a:p>
          <a:p>
            <a:pPr lvl="1"/>
            <a:r>
              <a:rPr lang="en-US" dirty="0" smtClean="0"/>
              <a:t>Services as a “backbone” of knowledge for </a:t>
            </a:r>
            <a:r>
              <a:rPr lang="en-US" dirty="0" err="1" smtClean="0"/>
              <a:t>SemantEco</a:t>
            </a:r>
            <a:r>
              <a:rPr lang="en-US" dirty="0" smtClean="0"/>
              <a:t> as well as Hierarchical and Free-text Search </a:t>
            </a:r>
          </a:p>
          <a:p>
            <a:r>
              <a:rPr lang="en-US" b="1" dirty="0" smtClean="0"/>
              <a:t>Hybrid Annotation and Search Capabilities</a:t>
            </a:r>
          </a:p>
          <a:p>
            <a:pPr lvl="1"/>
            <a:r>
              <a:rPr lang="en-US" dirty="0" smtClean="0"/>
              <a:t>Developing techniques of combining vocabulary services with </a:t>
            </a:r>
            <a:r>
              <a:rPr lang="en-US" dirty="0"/>
              <a:t>NLP methods </a:t>
            </a:r>
            <a:r>
              <a:rPr lang="en-US" dirty="0" smtClean="0"/>
              <a:t>(including Topic </a:t>
            </a:r>
            <a:r>
              <a:rPr lang="en-US" dirty="0"/>
              <a:t>Modeling) for enhancing </a:t>
            </a:r>
            <a:r>
              <a:rPr lang="en-US" dirty="0" smtClean="0"/>
              <a:t>query expansion, search result ranking, identifying </a:t>
            </a:r>
            <a:r>
              <a:rPr lang="en-US" dirty="0"/>
              <a:t>ontology </a:t>
            </a:r>
            <a:r>
              <a:rPr lang="en-US" dirty="0" smtClean="0"/>
              <a:t>gaps</a:t>
            </a:r>
          </a:p>
          <a:p>
            <a:pPr lvl="1"/>
            <a:r>
              <a:rPr lang="en-US" dirty="0" smtClean="0"/>
              <a:t>Evaluation of Search based on ontology-driven, topic model-driven, and hybrid approaches</a:t>
            </a:r>
            <a:endParaRPr lang="en-US" dirty="0"/>
          </a:p>
          <a:p>
            <a:pPr lvl="1"/>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3464828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5657850"/>
            <a:ext cx="1447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a:xfrm>
            <a:off x="457200" y="-198447"/>
            <a:ext cx="8229600" cy="1616085"/>
          </a:xfrm>
        </p:spPr>
        <p:txBody>
          <a:bodyPr/>
          <a:lstStyle/>
          <a:p>
            <a:r>
              <a:rPr lang="en-US" dirty="0" err="1" smtClean="0">
                <a:latin typeface="Arial" charset="0"/>
                <a:ea typeface="ＭＳ Ｐゴシック" charset="0"/>
                <a:cs typeface="ＭＳ Ｐゴシック" charset="0"/>
              </a:rPr>
              <a:t>SemantEco</a:t>
            </a:r>
            <a:r>
              <a:rPr lang="en-US" dirty="0" smtClean="0">
                <a:latin typeface="Arial" charset="0"/>
                <a:ea typeface="ＭＳ Ｐゴシック" charset="0"/>
                <a:cs typeface="ＭＳ Ｐゴシック" charset="0"/>
              </a:rPr>
              <a:t> Workflow </a:t>
            </a:r>
            <a:endParaRPr lang="en-US" dirty="0">
              <a:latin typeface="Arial" charset="0"/>
              <a:ea typeface="ＭＳ Ｐゴシック" charset="0"/>
              <a:cs typeface="ＭＳ Ｐゴシック" charset="0"/>
            </a:endParaRPr>
          </a:p>
        </p:txBody>
      </p:sp>
      <p:sp>
        <p:nvSpPr>
          <p:cNvPr id="4" name="Slide Number Placeholder 3"/>
          <p:cNvSpPr>
            <a:spLocks noGrp="1"/>
          </p:cNvSpPr>
          <p:nvPr>
            <p:ph type="sldNum" sz="quarter" idx="12"/>
          </p:nvPr>
        </p:nvSpPr>
        <p:spPr/>
        <p:txBody>
          <a:bodyPr/>
          <a:lstStyle/>
          <a:p>
            <a:fld id="{D7071ADB-40A3-584F-9B24-23D5CEF2CCC1}" type="slidenum">
              <a:rPr lang="en-US" smtClean="0"/>
              <a:t>29</a:t>
            </a:fld>
            <a:endParaRPr lang="en-US"/>
          </a:p>
        </p:txBody>
      </p:sp>
      <p:pic>
        <p:nvPicPr>
          <p:cNvPr id="10244" name="Picture 14"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25938"/>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6"/>
          <p:cNvSpPr txBox="1">
            <a:spLocks noChangeArrowheads="1"/>
          </p:cNvSpPr>
          <p:nvPr/>
        </p:nvSpPr>
        <p:spPr bwMode="auto">
          <a:xfrm>
            <a:off x="4376219" y="5269468"/>
            <a:ext cx="937376" cy="33855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smtClean="0"/>
              <a:t>Archive</a:t>
            </a:r>
          </a:p>
        </p:txBody>
      </p:sp>
      <p:pic>
        <p:nvPicPr>
          <p:cNvPr id="10248" name="Picture 14"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51181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6"/>
          <p:cNvSpPr txBox="1">
            <a:spLocks noChangeArrowheads="1"/>
          </p:cNvSpPr>
          <p:nvPr/>
        </p:nvSpPr>
        <p:spPr bwMode="auto">
          <a:xfrm>
            <a:off x="1828800" y="6019800"/>
            <a:ext cx="1689585" cy="58477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smtClean="0">
                <a:solidFill>
                  <a:srgbClr val="7F7F7F"/>
                </a:solidFill>
                <a:latin typeface="Calibri" pitchFamily="34" charset="0"/>
                <a:cs typeface="Arial" pitchFamily="34" charset="0"/>
              </a:rPr>
              <a:t>CSV2RDF4LOD</a:t>
            </a:r>
          </a:p>
          <a:p>
            <a:pPr algn="ctr">
              <a:defRPr/>
            </a:pPr>
            <a:r>
              <a:rPr lang="en-US" sz="1600" smtClean="0">
                <a:latin typeface="Calibri" pitchFamily="34" charset="0"/>
                <a:cs typeface="Arial" pitchFamily="34" charset="0"/>
              </a:rPr>
              <a:t>Enhance</a:t>
            </a:r>
          </a:p>
        </p:txBody>
      </p:sp>
      <p:pic>
        <p:nvPicPr>
          <p:cNvPr id="10252" name="Picture 24" descr="j01953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989513"/>
            <a:ext cx="1347788"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57798">
            <a:off x="4090988" y="5972175"/>
            <a:ext cx="3810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AutoShape 35"/>
          <p:cNvSpPr>
            <a:spLocks noChangeArrowheads="1"/>
          </p:cNvSpPr>
          <p:nvPr/>
        </p:nvSpPr>
        <p:spPr bwMode="auto">
          <a:xfrm>
            <a:off x="1905000" y="3657600"/>
            <a:ext cx="1676400" cy="485775"/>
          </a:xfrm>
          <a:prstGeom prst="rightArrow">
            <a:avLst>
              <a:gd name="adj1" fmla="val 50000"/>
              <a:gd name="adj2" fmla="val 8627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600">
                <a:solidFill>
                  <a:schemeClr val="bg1"/>
                </a:solidFill>
              </a:rPr>
              <a:t>derive</a:t>
            </a:r>
          </a:p>
        </p:txBody>
      </p:sp>
      <p:sp>
        <p:nvSpPr>
          <p:cNvPr id="10255" name="AutoShape 36"/>
          <p:cNvSpPr>
            <a:spLocks noChangeArrowheads="1"/>
          </p:cNvSpPr>
          <p:nvPr/>
        </p:nvSpPr>
        <p:spPr bwMode="auto">
          <a:xfrm>
            <a:off x="5410200" y="3657600"/>
            <a:ext cx="1914525" cy="485775"/>
          </a:xfrm>
          <a:prstGeom prst="rightArrow">
            <a:avLst>
              <a:gd name="adj1" fmla="val 50000"/>
              <a:gd name="adj2" fmla="val 86268"/>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600">
                <a:solidFill>
                  <a:schemeClr val="bg1"/>
                </a:solidFill>
              </a:rPr>
              <a:t>derive</a:t>
            </a:r>
          </a:p>
        </p:txBody>
      </p:sp>
      <p:sp>
        <p:nvSpPr>
          <p:cNvPr id="10256" name="AutoShape 37"/>
          <p:cNvSpPr>
            <a:spLocks noChangeArrowheads="1"/>
          </p:cNvSpPr>
          <p:nvPr/>
        </p:nvSpPr>
        <p:spPr bwMode="auto">
          <a:xfrm rot="-1800000">
            <a:off x="1878013" y="4354513"/>
            <a:ext cx="1676400" cy="595312"/>
          </a:xfrm>
          <a:prstGeom prst="rightArrow">
            <a:avLst>
              <a:gd name="adj1" fmla="val 50000"/>
              <a:gd name="adj2" fmla="val 86292"/>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sz="1600">
                <a:solidFill>
                  <a:schemeClr val="bg1"/>
                </a:solidFill>
              </a:rPr>
              <a:t>integrate</a:t>
            </a:r>
          </a:p>
        </p:txBody>
      </p:sp>
      <p:sp>
        <p:nvSpPr>
          <p:cNvPr id="4135" name="AutoShape 39"/>
          <p:cNvSpPr>
            <a:spLocks noChangeArrowheads="1"/>
          </p:cNvSpPr>
          <p:nvPr/>
        </p:nvSpPr>
        <p:spPr bwMode="auto">
          <a:xfrm rot="5400000">
            <a:off x="3367088" y="4941887"/>
            <a:ext cx="1371600" cy="485775"/>
          </a:xfrm>
          <a:prstGeom prst="rightArrow">
            <a:avLst>
              <a:gd name="adj1" fmla="val 50000"/>
              <a:gd name="adj2" fmla="val 70588"/>
            </a:avLst>
          </a:prstGeom>
          <a:solidFill>
            <a:schemeClr val="bg1">
              <a:lumMod val="50000"/>
            </a:schemeClr>
          </a:solidFill>
          <a:ln w="9525">
            <a:noFill/>
            <a:miter lim="800000"/>
            <a:headEnd/>
            <a:tailEnd/>
          </a:ln>
        </p:spPr>
        <p:txBody>
          <a:bodyPr wrap="none" anchor="ctr"/>
          <a:lstStyle/>
          <a:p>
            <a:pPr algn="ctr">
              <a:defRPr/>
            </a:pPr>
            <a:r>
              <a:rPr lang="en-US" sz="1600">
                <a:solidFill>
                  <a:schemeClr val="bg1"/>
                </a:solidFill>
                <a:latin typeface="Arial" pitchFamily="34" charset="0"/>
                <a:ea typeface="ＭＳ Ｐゴシック" pitchFamily="34" charset="-128"/>
                <a:cs typeface="+mn-cs"/>
              </a:rPr>
              <a:t>archive</a:t>
            </a:r>
          </a:p>
        </p:txBody>
      </p:sp>
      <p:pic>
        <p:nvPicPr>
          <p:cNvPr id="10258" name="Picture 14"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295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 Box 16"/>
          <p:cNvSpPr txBox="1">
            <a:spLocks noChangeArrowheads="1"/>
          </p:cNvSpPr>
          <p:nvPr/>
        </p:nvSpPr>
        <p:spPr bwMode="auto">
          <a:xfrm>
            <a:off x="4147619" y="2209800"/>
            <a:ext cx="925654" cy="33855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dirty="0" smtClean="0"/>
              <a:t>Publish</a:t>
            </a:r>
          </a:p>
        </p:txBody>
      </p:sp>
      <p:pic>
        <p:nvPicPr>
          <p:cNvPr id="10262" name="Picture 52" descr="E:\Courses\water\workflow\workflow-to-tim\ri-head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1311275"/>
            <a:ext cx="2057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3" name="Picture 11" descr="iconCSV">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975" y="1123950"/>
            <a:ext cx="7048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4" name="Picture 53" descr="E:\Courses\water\workflow\workflow-to-tim\massdep_print_logo.png"/>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300" y="1752600"/>
            <a:ext cx="20574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5" name="Picture 54" descr="E:\Courses\water\workflow\workflow-to-tim\new_york_stat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138" y="2298700"/>
            <a:ext cx="193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6" name="Picture 55" descr="E:\Courses\water\workflow\workflow-to-tim\ca-pwrby.g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1538" y="2028825"/>
            <a:ext cx="13144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7" name="Picture 56" descr="E:\Courses\water\workflow\workflow-to-tim\epa_logo.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2600" y="2667000"/>
            <a:ext cx="8890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8" name="Picture 57" descr="E:\Courses\water\workflow\workflow-to-tim\USGS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800" y="3581400"/>
            <a:ext cx="12192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9" name="Picture 14"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0574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16"/>
          <p:cNvSpPr txBox="1">
            <a:spLocks noChangeArrowheads="1"/>
          </p:cNvSpPr>
          <p:nvPr/>
        </p:nvSpPr>
        <p:spPr bwMode="auto">
          <a:xfrm>
            <a:off x="1828800" y="2971800"/>
            <a:ext cx="1689585" cy="58477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dirty="0" smtClean="0">
                <a:solidFill>
                  <a:srgbClr val="7F7F7F"/>
                </a:solidFill>
              </a:rPr>
              <a:t>CSV2RDF4LOD</a:t>
            </a:r>
          </a:p>
          <a:p>
            <a:pPr algn="ctr">
              <a:defRPr/>
            </a:pPr>
            <a:r>
              <a:rPr lang="en-US" sz="1600" dirty="0" smtClean="0"/>
              <a:t>Direct</a:t>
            </a:r>
          </a:p>
        </p:txBody>
      </p:sp>
      <p:pic>
        <p:nvPicPr>
          <p:cNvPr id="10273" name="Picture 60" descr="E:\Courses\water\workflow\pic\provenance-sep2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62800" y="2784475"/>
            <a:ext cx="1776413"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4" name="Picture 61" descr="E:\Courses\water\workflow\pic\Web-HTML-icon.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19475" y="1092200"/>
            <a:ext cx="7318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5" name="Picture 62" descr="D:\Dropbox\paper\iswc2011\screenshots\prd-prov-viz-jun20-2011.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5200" y="3429000"/>
            <a:ext cx="164623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6" name="Picture 64" descr="E:\Courses\water\workflow\pic\graphs\prd-grahps-sep21-v2.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11613" y="2616200"/>
            <a:ext cx="234791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8450" y="2298700"/>
            <a:ext cx="533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8" name="Picture 63" descr="E:\Courses\water\workflow\pic\graphs\prd-intl-catalog-water.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89350" y="3006725"/>
            <a:ext cx="15049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9" name="Picture 59" descr="E:\Courses\water\workflow\workflow-to-tim\prd-RI000132polluiton.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46963" y="1800225"/>
            <a:ext cx="1087437"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0" name="Picture 58" descr="E:\Courses\water\workflow\workflow-to-tim\prd-sep20-02888-overview.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91400" y="1295400"/>
            <a:ext cx="149542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1" name="Picture 15"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525" y="24892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 Box 17"/>
          <p:cNvSpPr txBox="1">
            <a:spLocks noChangeArrowheads="1"/>
          </p:cNvSpPr>
          <p:nvPr/>
        </p:nvSpPr>
        <p:spPr bwMode="auto">
          <a:xfrm>
            <a:off x="6303518" y="3338510"/>
            <a:ext cx="929485" cy="33855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dirty="0" smtClean="0">
                <a:latin typeface="Calibri" pitchFamily="34" charset="0"/>
                <a:cs typeface="Arial" pitchFamily="34" charset="0"/>
              </a:rPr>
              <a:t>Visualize</a:t>
            </a:r>
          </a:p>
        </p:txBody>
      </p:sp>
      <p:pic>
        <p:nvPicPr>
          <p:cNvPr id="10285" name="Picture 15" descr="MCj0433877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50" y="21971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7"/>
          <p:cNvSpPr txBox="1">
            <a:spLocks noChangeArrowheads="1"/>
          </p:cNvSpPr>
          <p:nvPr/>
        </p:nvSpPr>
        <p:spPr bwMode="auto">
          <a:xfrm>
            <a:off x="5645150" y="3127513"/>
            <a:ext cx="803618" cy="33855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none">
            <a:spAutoFit/>
          </a:bodyPr>
          <a:lstStyle>
            <a:lvl1pPr>
              <a:defRPr sz="1200" b="1">
                <a:solidFill>
                  <a:schemeClr val="tx1"/>
                </a:solidFill>
                <a:latin typeface="Arial" pitchFamily="34" charset="0"/>
                <a:ea typeface="ヒラギノ角ゴ Pro W3" charset="-128"/>
              </a:defRPr>
            </a:lvl1pPr>
            <a:lvl2pPr marL="37931725" indent="-37474525">
              <a:defRPr sz="1200" b="1">
                <a:solidFill>
                  <a:schemeClr val="tx1"/>
                </a:solidFill>
                <a:latin typeface="Arial" pitchFamily="34" charset="0"/>
                <a:ea typeface="ヒラギノ角ゴ Pro W3" charset="-128"/>
              </a:defRPr>
            </a:lvl2pPr>
            <a:lvl3pPr>
              <a:defRPr sz="1200" b="1">
                <a:solidFill>
                  <a:schemeClr val="tx1"/>
                </a:solidFill>
                <a:latin typeface="Arial" pitchFamily="34" charset="0"/>
                <a:ea typeface="ヒラギノ角ゴ Pro W3" charset="-128"/>
              </a:defRPr>
            </a:lvl3pPr>
            <a:lvl4pPr>
              <a:defRPr sz="1200" b="1">
                <a:solidFill>
                  <a:schemeClr val="tx1"/>
                </a:solidFill>
                <a:latin typeface="Arial" pitchFamily="34" charset="0"/>
                <a:ea typeface="ヒラギノ角ゴ Pro W3" charset="-128"/>
              </a:defRPr>
            </a:lvl4pPr>
            <a:lvl5pPr>
              <a:defRPr sz="1200" b="1">
                <a:solidFill>
                  <a:schemeClr val="tx1"/>
                </a:solidFill>
                <a:latin typeface="Arial" pitchFamily="34" charset="0"/>
                <a:ea typeface="ヒラギノ角ゴ Pro W3" charset="-128"/>
              </a:defRPr>
            </a:lvl5pPr>
            <a:lvl6pPr marL="457200" eaLnBrk="0" fontAlgn="base" hangingPunct="0">
              <a:spcBef>
                <a:spcPct val="0"/>
              </a:spcBef>
              <a:spcAft>
                <a:spcPct val="0"/>
              </a:spcAft>
              <a:defRPr sz="1200" b="1">
                <a:solidFill>
                  <a:schemeClr val="tx1"/>
                </a:solidFill>
                <a:latin typeface="Arial" pitchFamily="34" charset="0"/>
                <a:ea typeface="ヒラギノ角ゴ Pro W3" charset="-128"/>
              </a:defRPr>
            </a:lvl6pPr>
            <a:lvl7pPr marL="914400" eaLnBrk="0" fontAlgn="base" hangingPunct="0">
              <a:spcBef>
                <a:spcPct val="0"/>
              </a:spcBef>
              <a:spcAft>
                <a:spcPct val="0"/>
              </a:spcAft>
              <a:defRPr sz="1200" b="1">
                <a:solidFill>
                  <a:schemeClr val="tx1"/>
                </a:solidFill>
                <a:latin typeface="Arial" pitchFamily="34" charset="0"/>
                <a:ea typeface="ヒラギノ角ゴ Pro W3" charset="-128"/>
              </a:defRPr>
            </a:lvl7pPr>
            <a:lvl8pPr marL="1371600" eaLnBrk="0" fontAlgn="base" hangingPunct="0">
              <a:spcBef>
                <a:spcPct val="0"/>
              </a:spcBef>
              <a:spcAft>
                <a:spcPct val="0"/>
              </a:spcAft>
              <a:defRPr sz="1200" b="1">
                <a:solidFill>
                  <a:schemeClr val="tx1"/>
                </a:solidFill>
                <a:latin typeface="Arial" pitchFamily="34" charset="0"/>
                <a:ea typeface="ヒラギノ角ゴ Pro W3" charset="-128"/>
              </a:defRPr>
            </a:lvl8pPr>
            <a:lvl9pPr marL="1828800" eaLnBrk="0" fontAlgn="base" hangingPunct="0">
              <a:spcBef>
                <a:spcPct val="0"/>
              </a:spcBef>
              <a:spcAft>
                <a:spcPct val="0"/>
              </a:spcAft>
              <a:defRPr sz="1200" b="1">
                <a:solidFill>
                  <a:schemeClr val="tx1"/>
                </a:solidFill>
                <a:latin typeface="Arial" pitchFamily="34" charset="0"/>
                <a:ea typeface="ヒラギノ角ゴ Pro W3" charset="-128"/>
              </a:defRPr>
            </a:lvl9pPr>
          </a:lstStyle>
          <a:p>
            <a:pPr algn="ctr">
              <a:defRPr/>
            </a:pPr>
            <a:r>
              <a:rPr lang="en-US" sz="1600" dirty="0" smtClean="0">
                <a:latin typeface="Calibri" pitchFamily="34" charset="0"/>
                <a:cs typeface="Arial" pitchFamily="34" charset="0"/>
              </a:rPr>
              <a:t>Reason</a:t>
            </a:r>
          </a:p>
        </p:txBody>
      </p:sp>
      <p:pic>
        <p:nvPicPr>
          <p:cNvPr id="10289" name="Picture 5" descr="E:\Courses\water\agu\talk\pic\text-icon.g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00338" y="1058863"/>
            <a:ext cx="78581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873315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p:txBody>
          <a:bodyPr rIns="132080">
            <a:normAutofit/>
          </a:bodyPr>
          <a:lstStyle/>
          <a:p>
            <a:pPr indent="0" eaLnBrk="1" hangingPunct="1">
              <a:defRPr/>
            </a:pPr>
            <a:r>
              <a:rPr lang="en-US" dirty="0" smtClean="0"/>
              <a:t>Data Found in DataONE</a:t>
            </a:r>
          </a:p>
        </p:txBody>
      </p:sp>
      <p:pic>
        <p:nvPicPr>
          <p:cNvPr id="296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50" y="1042988"/>
            <a:ext cx="2478088"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29699"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25" y="1924050"/>
            <a:ext cx="3221038"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29700"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988" y="3138488"/>
            <a:ext cx="2266950"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29701"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725" y="3983038"/>
            <a:ext cx="2544763"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sp>
        <p:nvSpPr>
          <p:cNvPr id="29702" name="Rectangle 6"/>
          <p:cNvSpPr>
            <a:spLocks noGrp="1" noChangeArrowheads="1"/>
          </p:cNvSpPr>
          <p:nvPr>
            <p:ph type="body" idx="1"/>
          </p:nvPr>
        </p:nvSpPr>
        <p:spPr>
          <a:xfrm>
            <a:off x="258763" y="1133475"/>
            <a:ext cx="4508500" cy="5727700"/>
          </a:xfrm>
        </p:spPr>
        <p:txBody>
          <a:bodyPr rIns="132080"/>
          <a:lstStyle/>
          <a:p>
            <a:pPr eaLnBrk="1" hangingPunct="1">
              <a:lnSpc>
                <a:spcPct val="90000"/>
              </a:lnSpc>
              <a:defRPr/>
            </a:pPr>
            <a:r>
              <a:rPr lang="en-US" sz="2300" smtClean="0"/>
              <a:t>Biological</a:t>
            </a:r>
          </a:p>
          <a:p>
            <a:pPr marL="782638" lvl="1" eaLnBrk="1" hangingPunct="1">
              <a:lnSpc>
                <a:spcPct val="90000"/>
              </a:lnSpc>
              <a:defRPr/>
            </a:pPr>
            <a:r>
              <a:rPr lang="en-US" sz="1700" smtClean="0"/>
              <a:t>e.g., Gene, Organism, Population, Species, Community, Biome, Ecosystem</a:t>
            </a:r>
          </a:p>
          <a:p>
            <a:pPr marL="782638" lvl="1" eaLnBrk="1" hangingPunct="1">
              <a:lnSpc>
                <a:spcPct val="90000"/>
              </a:lnSpc>
              <a:defRPr/>
            </a:pPr>
            <a:endParaRPr lang="en-US" sz="1700" smtClean="0"/>
          </a:p>
          <a:p>
            <a:pPr eaLnBrk="1" hangingPunct="1">
              <a:lnSpc>
                <a:spcPct val="90000"/>
              </a:lnSpc>
              <a:defRPr/>
            </a:pPr>
            <a:r>
              <a:rPr lang="en-US" sz="2300" smtClean="0"/>
              <a:t>Environmental </a:t>
            </a:r>
          </a:p>
          <a:p>
            <a:pPr marL="782638" lvl="1" eaLnBrk="1" hangingPunct="1">
              <a:lnSpc>
                <a:spcPct val="90000"/>
              </a:lnSpc>
              <a:defRPr/>
            </a:pPr>
            <a:r>
              <a:rPr lang="en-US" sz="1700" smtClean="0"/>
              <a:t>e.g., Atmospheric, Chemical, Ecological, Hydrological, Oceanographic, Physical</a:t>
            </a:r>
          </a:p>
          <a:p>
            <a:pPr marL="782638" lvl="1" eaLnBrk="1" hangingPunct="1">
              <a:lnSpc>
                <a:spcPct val="90000"/>
              </a:lnSpc>
              <a:defRPr/>
            </a:pPr>
            <a:endParaRPr lang="en-US" sz="1700" smtClean="0"/>
          </a:p>
          <a:p>
            <a:pPr eaLnBrk="1" hangingPunct="1">
              <a:lnSpc>
                <a:spcPct val="90000"/>
              </a:lnSpc>
              <a:defRPr/>
            </a:pPr>
            <a:r>
              <a:rPr lang="en-US" sz="2300" smtClean="0"/>
              <a:t>Social</a:t>
            </a:r>
          </a:p>
          <a:p>
            <a:pPr marL="782638" lvl="1" eaLnBrk="1" hangingPunct="1">
              <a:lnSpc>
                <a:spcPct val="90000"/>
              </a:lnSpc>
              <a:defRPr/>
            </a:pPr>
            <a:r>
              <a:rPr lang="en-US" sz="1700" smtClean="0"/>
              <a:t>e.g., Land use, human population</a:t>
            </a:r>
          </a:p>
          <a:p>
            <a:pPr marL="782638" lvl="1" eaLnBrk="1" hangingPunct="1">
              <a:lnSpc>
                <a:spcPct val="90000"/>
              </a:lnSpc>
              <a:defRPr/>
            </a:pPr>
            <a:endParaRPr lang="en-US" sz="1700" smtClean="0"/>
          </a:p>
          <a:p>
            <a:pPr eaLnBrk="1" hangingPunct="1">
              <a:lnSpc>
                <a:spcPct val="90000"/>
              </a:lnSpc>
              <a:defRPr/>
            </a:pPr>
            <a:r>
              <a:rPr lang="en-US" sz="2300" smtClean="0"/>
              <a:t>Economic</a:t>
            </a:r>
          </a:p>
          <a:p>
            <a:pPr marL="782638" lvl="1" eaLnBrk="1" hangingPunct="1">
              <a:lnSpc>
                <a:spcPct val="90000"/>
              </a:lnSpc>
              <a:defRPr/>
            </a:pPr>
            <a:r>
              <a:rPr lang="en-US" sz="1700" smtClean="0"/>
              <a:t>e.g., trade, ecosystem services, resource extraction</a:t>
            </a:r>
          </a:p>
        </p:txBody>
      </p:sp>
    </p:spTree>
    <p:extLst>
      <p:ext uri="{BB962C8B-B14F-4D97-AF65-F5344CB8AC3E}">
        <p14:creationId xmlns:p14="http://schemas.microsoft.com/office/powerpoint/2010/main" val="102886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SemantEco</a:t>
            </a:r>
            <a:r>
              <a:rPr lang="en-US" dirty="0" smtClean="0"/>
              <a:t> Modular Framework</a:t>
            </a:r>
            <a:endParaRPr lang="en-US" dirty="0"/>
          </a:p>
        </p:txBody>
      </p:sp>
      <p:pic>
        <p:nvPicPr>
          <p:cNvPr id="8" name="Content Placeholder 7" descr="ExecutionFlow.jpg"/>
          <p:cNvPicPr>
            <a:picLocks noGrp="1" noChangeAspect="1"/>
          </p:cNvPicPr>
          <p:nvPr>
            <p:ph idx="1"/>
          </p:nvPr>
        </p:nvPicPr>
        <p:blipFill>
          <a:blip r:embed="rId3">
            <a:extLst>
              <a:ext uri="{28A0092B-C50C-407E-A947-70E740481C1C}">
                <a14:useLocalDpi xmlns:a14="http://schemas.microsoft.com/office/drawing/2010/main" val="0"/>
              </a:ext>
            </a:extLst>
          </a:blip>
          <a:srcRect l="-77629" r="-77629"/>
          <a:stretch>
            <a:fillRect/>
          </a:stretch>
        </p:blipFill>
        <p:spPr>
          <a:xfrm>
            <a:off x="2424544" y="1140149"/>
            <a:ext cx="9409813" cy="5175035"/>
          </a:xfrm>
        </p:spPr>
      </p:pic>
      <p:sp>
        <p:nvSpPr>
          <p:cNvPr id="11" name="TextBox 10"/>
          <p:cNvSpPr txBox="1"/>
          <p:nvPr/>
        </p:nvSpPr>
        <p:spPr>
          <a:xfrm>
            <a:off x="457200" y="1657913"/>
            <a:ext cx="4599119" cy="3693319"/>
          </a:xfrm>
          <a:prstGeom prst="rect">
            <a:avLst/>
          </a:prstGeom>
          <a:noFill/>
        </p:spPr>
        <p:txBody>
          <a:bodyPr wrap="square" rtlCol="0">
            <a:spAutoFit/>
          </a:bodyPr>
          <a:lstStyle/>
          <a:p>
            <a:endParaRPr lang="en-US" dirty="0" smtClean="0"/>
          </a:p>
          <a:p>
            <a:pPr marL="285750" indent="-285750">
              <a:buFont typeface="Arial"/>
              <a:buChar char="•"/>
            </a:pPr>
            <a:r>
              <a:rPr lang="en-US" dirty="0"/>
              <a:t>Modularization at the domain level filters </a:t>
            </a:r>
            <a:r>
              <a:rPr lang="en-US" dirty="0" smtClean="0"/>
              <a:t>down to all </a:t>
            </a:r>
            <a:r>
              <a:rPr lang="en-US" dirty="0"/>
              <a:t>aspects of the framework, including the codebase, the ontologies, and query execution that respond to interface selection. </a:t>
            </a:r>
            <a:endParaRPr lang="en-US" dirty="0" smtClean="0"/>
          </a:p>
          <a:p>
            <a:endParaRPr lang="en-US" dirty="0"/>
          </a:p>
          <a:p>
            <a:pPr marL="285750" indent="-285750">
              <a:buFont typeface="Arial"/>
              <a:buChar char="•"/>
            </a:pPr>
            <a:r>
              <a:rPr lang="en-US" dirty="0" smtClean="0"/>
              <a:t>Advances </a:t>
            </a:r>
            <a:r>
              <a:rPr lang="en-US" dirty="0"/>
              <a:t>current </a:t>
            </a:r>
            <a:r>
              <a:rPr lang="en-US" dirty="0" smtClean="0"/>
              <a:t>Semantic Web</a:t>
            </a:r>
            <a:r>
              <a:rPr lang="en-US" dirty="0"/>
              <a:t>/AI practices due to its </a:t>
            </a:r>
            <a:r>
              <a:rPr lang="en-US" dirty="0" smtClean="0"/>
              <a:t>modular architecture</a:t>
            </a:r>
            <a:r>
              <a:rPr lang="en-US" dirty="0"/>
              <a:t>, allowing users to customize behavior </a:t>
            </a:r>
            <a:r>
              <a:rPr lang="en-US" dirty="0" smtClean="0"/>
              <a:t>via modules </a:t>
            </a:r>
            <a:r>
              <a:rPr lang="en-US" dirty="0"/>
              <a:t>or include data based on domain (water, air, </a:t>
            </a:r>
            <a:r>
              <a:rPr lang="en-US" dirty="0" smtClean="0"/>
              <a:t>organism data</a:t>
            </a:r>
            <a:r>
              <a:rPr lang="en-US" dirty="0"/>
              <a:t>). </a:t>
            </a: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686871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 y="679004"/>
            <a:ext cx="9012261" cy="738633"/>
          </a:xfrm>
          <a:prstGeom prst="rect">
            <a:avLst/>
          </a:prstGeom>
        </p:spPr>
        <p:txBody>
          <a:bodyPr wrap="square" lIns="91425" tIns="91425" rIns="91425" bIns="91425" anchor="b" anchorCtr="0">
            <a:spAutoFit/>
          </a:bodyPr>
          <a:lstStyle/>
          <a:p>
            <a:pPr algn="ctr">
              <a:buNone/>
            </a:pPr>
            <a:endParaRPr lang="en" b="0" dirty="0"/>
          </a:p>
        </p:txBody>
      </p:sp>
      <p:pic>
        <p:nvPicPr>
          <p:cNvPr id="2" name="Picture 1" descr="wa-bir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14" y="934366"/>
            <a:ext cx="7905786" cy="5570153"/>
          </a:xfrm>
          <a:prstGeom prst="rect">
            <a:avLst/>
          </a:prstGeom>
        </p:spPr>
      </p:pic>
    </p:spTree>
    <p:extLst>
      <p:ext uri="{BB962C8B-B14F-4D97-AF65-F5344CB8AC3E}">
        <p14:creationId xmlns:p14="http://schemas.microsoft.com/office/powerpoint/2010/main" val="357911756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SemantEco</a:t>
            </a:r>
            <a:r>
              <a:rPr lang="en-US" dirty="0" smtClean="0"/>
              <a:t>:</a:t>
            </a:r>
            <a:r>
              <a:rPr lang="en-US" dirty="0"/>
              <a:t> </a:t>
            </a:r>
            <a:r>
              <a:rPr lang="en-US" dirty="0" smtClean="0"/>
              <a:t>Sibling </a:t>
            </a:r>
            <a:r>
              <a:rPr lang="en-US" dirty="0" err="1" smtClean="0"/>
              <a:t>Suggestor</a:t>
            </a:r>
            <a:endParaRPr lang="en-US" dirty="0"/>
          </a:p>
        </p:txBody>
      </p:sp>
      <p:sp>
        <p:nvSpPr>
          <p:cNvPr id="3" name="Content Placeholder 2"/>
          <p:cNvSpPr>
            <a:spLocks noGrp="1"/>
          </p:cNvSpPr>
          <p:nvPr>
            <p:ph idx="1"/>
          </p:nvPr>
        </p:nvSpPr>
        <p:spPr/>
        <p:txBody>
          <a:bodyPr>
            <a:normAutofit/>
          </a:bodyPr>
          <a:lstStyle/>
          <a:p>
            <a:pPr lvl="2"/>
            <a:endParaRPr lang="en-US" dirty="0" smtClean="0"/>
          </a:p>
          <a:p>
            <a:pPr lvl="1"/>
            <a:endParaRPr lang="en-US" dirty="0"/>
          </a:p>
        </p:txBody>
      </p:sp>
      <p:sp>
        <p:nvSpPr>
          <p:cNvPr id="4" name="Slide Number Placeholder 3"/>
          <p:cNvSpPr>
            <a:spLocks noGrp="1"/>
          </p:cNvSpPr>
          <p:nvPr>
            <p:ph type="sldNum" sz="quarter" idx="12"/>
          </p:nvPr>
        </p:nvSpPr>
        <p:spPr/>
        <p:txBody>
          <a:bodyPr/>
          <a:lstStyle/>
          <a:p>
            <a:fld id="{D7071ADB-40A3-584F-9B24-23D5CEF2CCC1}" type="slidenum">
              <a:rPr lang="en-US" smtClean="0"/>
              <a:t>32</a:t>
            </a:fld>
            <a:endParaRPr lang="en-US"/>
          </a:p>
        </p:txBody>
      </p:sp>
      <p:pic>
        <p:nvPicPr>
          <p:cNvPr id="5" name="Picture 4" descr="sibling-sugges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536" y="2716617"/>
            <a:ext cx="6421464" cy="3169744"/>
          </a:xfrm>
          <a:prstGeom prst="rect">
            <a:avLst/>
          </a:prstGeom>
        </p:spPr>
      </p:pic>
      <p:sp>
        <p:nvSpPr>
          <p:cNvPr id="6" name="Rectangle 5"/>
          <p:cNvSpPr/>
          <p:nvPr/>
        </p:nvSpPr>
        <p:spPr>
          <a:xfrm>
            <a:off x="100584" y="1600200"/>
            <a:ext cx="2770632" cy="2031325"/>
          </a:xfrm>
          <a:prstGeom prst="rect">
            <a:avLst/>
          </a:prstGeom>
        </p:spPr>
        <p:txBody>
          <a:bodyPr wrap="square">
            <a:spAutoFit/>
          </a:bodyPr>
          <a:lstStyle/>
          <a:p>
            <a:r>
              <a:rPr lang="en-US" dirty="0"/>
              <a:t>The current bird population data is sparse, thus some common birds, including mallard, may have no data loaded.  The interface suggests similar birds for which data exists</a:t>
            </a:r>
          </a:p>
        </p:txBody>
      </p:sp>
    </p:spTree>
    <p:extLst>
      <p:ext uri="{BB962C8B-B14F-4D97-AF65-F5344CB8AC3E}">
        <p14:creationId xmlns:p14="http://schemas.microsoft.com/office/powerpoint/2010/main" val="282789337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p:txBody>
          <a:bodyPr rIns="132080"/>
          <a:lstStyle/>
          <a:p>
            <a:pPr indent="0" eaLnBrk="1" hangingPunct="1">
              <a:defRPr/>
            </a:pPr>
            <a:r>
              <a:rPr lang="en-US" dirty="0"/>
              <a:t>D</a:t>
            </a:r>
            <a:r>
              <a:rPr lang="en-US" dirty="0" smtClean="0"/>
              <a:t>ata heterogeneity</a:t>
            </a:r>
          </a:p>
        </p:txBody>
      </p:sp>
      <p:pic>
        <p:nvPicPr>
          <p:cNvPr id="2253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562100"/>
            <a:ext cx="86741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2531" name="Group 6"/>
          <p:cNvGrpSpPr>
            <a:grpSpLocks/>
          </p:cNvGrpSpPr>
          <p:nvPr/>
        </p:nvGrpSpPr>
        <p:grpSpPr bwMode="auto">
          <a:xfrm>
            <a:off x="241300" y="1803400"/>
            <a:ext cx="5143500" cy="2247900"/>
            <a:chOff x="0" y="0"/>
            <a:chExt cx="3240" cy="1416"/>
          </a:xfrm>
        </p:grpSpPr>
        <p:sp>
          <p:nvSpPr>
            <p:cNvPr id="22543" name="AutoShape 3"/>
            <p:cNvSpPr>
              <a:spLocks/>
            </p:cNvSpPr>
            <p:nvPr/>
          </p:nvSpPr>
          <p:spPr bwMode="auto">
            <a:xfrm>
              <a:off x="0" y="0"/>
              <a:ext cx="408" cy="480"/>
            </a:xfrm>
            <a:prstGeom prst="roundRect">
              <a:avLst>
                <a:gd name="adj" fmla="val 29407"/>
              </a:avLst>
            </a:prstGeom>
            <a:solidFill>
              <a:srgbClr val="FFCC66">
                <a:alpha val="49803"/>
              </a:srgbClr>
            </a:solidFill>
            <a:ln w="12700">
              <a:solidFill>
                <a:schemeClr val="tx1"/>
              </a:solidFill>
              <a:round/>
              <a:headEnd/>
              <a:tailEnd/>
            </a:ln>
          </p:spPr>
          <p:txBody>
            <a:bodyPr lIns="0" tIns="0" rIns="0" bIns="0"/>
            <a:lstStyle/>
            <a:p>
              <a:endParaRPr lang="en-US"/>
            </a:p>
          </p:txBody>
        </p:sp>
        <p:sp>
          <p:nvSpPr>
            <p:cNvPr id="22544" name="AutoShape 4"/>
            <p:cNvSpPr>
              <a:spLocks/>
            </p:cNvSpPr>
            <p:nvPr/>
          </p:nvSpPr>
          <p:spPr bwMode="auto">
            <a:xfrm>
              <a:off x="1544" y="712"/>
              <a:ext cx="984" cy="480"/>
            </a:xfrm>
            <a:prstGeom prst="roundRect">
              <a:avLst>
                <a:gd name="adj" fmla="val 25000"/>
              </a:avLst>
            </a:prstGeom>
            <a:solidFill>
              <a:srgbClr val="FFCC66">
                <a:alpha val="49803"/>
              </a:srgbClr>
            </a:solidFill>
            <a:ln w="12700">
              <a:solidFill>
                <a:schemeClr val="tx1"/>
              </a:solidFill>
              <a:round/>
              <a:headEnd/>
              <a:tailEnd/>
            </a:ln>
          </p:spPr>
          <p:txBody>
            <a:bodyPr lIns="0" tIns="0" rIns="0" bIns="0"/>
            <a:lstStyle/>
            <a:p>
              <a:endParaRPr lang="en-US"/>
            </a:p>
          </p:txBody>
        </p:sp>
        <p:sp>
          <p:nvSpPr>
            <p:cNvPr id="22545" name="AutoShape 5"/>
            <p:cNvSpPr>
              <a:spLocks/>
            </p:cNvSpPr>
            <p:nvPr/>
          </p:nvSpPr>
          <p:spPr bwMode="auto">
            <a:xfrm>
              <a:off x="1304" y="1280"/>
              <a:ext cx="1936" cy="136"/>
            </a:xfrm>
            <a:prstGeom prst="roundRect">
              <a:avLst>
                <a:gd name="adj" fmla="val 50000"/>
              </a:avLst>
            </a:prstGeom>
            <a:solidFill>
              <a:srgbClr val="FFCC66">
                <a:alpha val="49803"/>
              </a:srgbClr>
            </a:solidFill>
            <a:ln w="12700">
              <a:solidFill>
                <a:schemeClr val="tx1"/>
              </a:solidFill>
              <a:round/>
              <a:headEnd/>
              <a:tailEnd/>
            </a:ln>
          </p:spPr>
          <p:txBody>
            <a:bodyPr lIns="0" tIns="0" rIns="0" bIns="0"/>
            <a:lstStyle/>
            <a:p>
              <a:endParaRPr lang="en-US"/>
            </a:p>
          </p:txBody>
        </p:sp>
      </p:grpSp>
      <p:grpSp>
        <p:nvGrpSpPr>
          <p:cNvPr id="22532" name="Group 10"/>
          <p:cNvGrpSpPr>
            <a:grpSpLocks/>
          </p:cNvGrpSpPr>
          <p:nvPr/>
        </p:nvGrpSpPr>
        <p:grpSpPr bwMode="auto">
          <a:xfrm>
            <a:off x="266700" y="2933700"/>
            <a:ext cx="8305800" cy="3073400"/>
            <a:chOff x="0" y="0"/>
            <a:chExt cx="5232" cy="1936"/>
          </a:xfrm>
        </p:grpSpPr>
        <p:sp>
          <p:nvSpPr>
            <p:cNvPr id="22540" name="AutoShape 7"/>
            <p:cNvSpPr>
              <a:spLocks/>
            </p:cNvSpPr>
            <p:nvPr/>
          </p:nvSpPr>
          <p:spPr bwMode="auto">
            <a:xfrm>
              <a:off x="608" y="0"/>
              <a:ext cx="336" cy="480"/>
            </a:xfrm>
            <a:prstGeom prst="roundRect">
              <a:avLst>
                <a:gd name="adj" fmla="val 35713"/>
              </a:avLst>
            </a:prstGeom>
            <a:solidFill>
              <a:srgbClr val="FF6666">
                <a:alpha val="49803"/>
              </a:srgbClr>
            </a:solidFill>
            <a:ln w="12700">
              <a:solidFill>
                <a:schemeClr val="tx1"/>
              </a:solidFill>
              <a:round/>
              <a:headEnd/>
              <a:tailEnd/>
            </a:ln>
          </p:spPr>
          <p:txBody>
            <a:bodyPr lIns="0" tIns="0" rIns="0" bIns="0"/>
            <a:lstStyle/>
            <a:p>
              <a:endParaRPr lang="en-US"/>
            </a:p>
          </p:txBody>
        </p:sp>
        <p:sp>
          <p:nvSpPr>
            <p:cNvPr id="22541" name="AutoShape 8"/>
            <p:cNvSpPr>
              <a:spLocks/>
            </p:cNvSpPr>
            <p:nvPr/>
          </p:nvSpPr>
          <p:spPr bwMode="auto">
            <a:xfrm>
              <a:off x="0" y="720"/>
              <a:ext cx="1064" cy="480"/>
            </a:xfrm>
            <a:prstGeom prst="roundRect">
              <a:avLst>
                <a:gd name="adj" fmla="val 25000"/>
              </a:avLst>
            </a:prstGeom>
            <a:solidFill>
              <a:srgbClr val="FF6666">
                <a:alpha val="49803"/>
              </a:srgbClr>
            </a:solidFill>
            <a:ln w="12700">
              <a:solidFill>
                <a:schemeClr val="tx1"/>
              </a:solidFill>
              <a:round/>
              <a:headEnd/>
              <a:tailEnd/>
            </a:ln>
          </p:spPr>
          <p:txBody>
            <a:bodyPr lIns="0" tIns="0" rIns="0" bIns="0"/>
            <a:lstStyle/>
            <a:p>
              <a:endParaRPr lang="en-US"/>
            </a:p>
          </p:txBody>
        </p:sp>
        <p:sp>
          <p:nvSpPr>
            <p:cNvPr id="22542" name="AutoShape 9"/>
            <p:cNvSpPr>
              <a:spLocks/>
            </p:cNvSpPr>
            <p:nvPr/>
          </p:nvSpPr>
          <p:spPr bwMode="auto">
            <a:xfrm>
              <a:off x="4368" y="1456"/>
              <a:ext cx="864" cy="480"/>
            </a:xfrm>
            <a:prstGeom prst="roundRect">
              <a:avLst>
                <a:gd name="adj" fmla="val 25000"/>
              </a:avLst>
            </a:prstGeom>
            <a:solidFill>
              <a:srgbClr val="FF6666">
                <a:alpha val="49803"/>
              </a:srgbClr>
            </a:solidFill>
            <a:ln w="12700">
              <a:solidFill>
                <a:schemeClr val="tx1"/>
              </a:solidFill>
              <a:round/>
              <a:headEnd/>
              <a:tailEnd/>
            </a:ln>
          </p:spPr>
          <p:txBody>
            <a:bodyPr lIns="0" tIns="0" rIns="0" bIns="0"/>
            <a:lstStyle/>
            <a:p>
              <a:endParaRPr lang="en-US"/>
            </a:p>
          </p:txBody>
        </p:sp>
      </p:grpSp>
      <p:grpSp>
        <p:nvGrpSpPr>
          <p:cNvPr id="22533" name="Group 14"/>
          <p:cNvGrpSpPr>
            <a:grpSpLocks/>
          </p:cNvGrpSpPr>
          <p:nvPr/>
        </p:nvGrpSpPr>
        <p:grpSpPr bwMode="auto">
          <a:xfrm>
            <a:off x="1003300" y="1803400"/>
            <a:ext cx="5638800" cy="4203700"/>
            <a:chOff x="0" y="0"/>
            <a:chExt cx="3552" cy="2648"/>
          </a:xfrm>
        </p:grpSpPr>
        <p:sp>
          <p:nvSpPr>
            <p:cNvPr id="22537" name="AutoShape 11"/>
            <p:cNvSpPr>
              <a:spLocks/>
            </p:cNvSpPr>
            <p:nvPr/>
          </p:nvSpPr>
          <p:spPr bwMode="auto">
            <a:xfrm>
              <a:off x="1832" y="0"/>
              <a:ext cx="1512" cy="480"/>
            </a:xfrm>
            <a:prstGeom prst="roundRect">
              <a:avLst>
                <a:gd name="adj" fmla="val 25000"/>
              </a:avLst>
            </a:prstGeom>
            <a:solidFill>
              <a:srgbClr val="408000">
                <a:alpha val="49803"/>
              </a:srgbClr>
            </a:solidFill>
            <a:ln w="12700">
              <a:solidFill>
                <a:schemeClr val="tx1"/>
              </a:solidFill>
              <a:round/>
              <a:headEnd/>
              <a:tailEnd/>
            </a:ln>
          </p:spPr>
          <p:txBody>
            <a:bodyPr lIns="0" tIns="0" rIns="0" bIns="0"/>
            <a:lstStyle/>
            <a:p>
              <a:endParaRPr lang="en-US"/>
            </a:p>
          </p:txBody>
        </p:sp>
        <p:sp>
          <p:nvSpPr>
            <p:cNvPr id="22538" name="AutoShape 12"/>
            <p:cNvSpPr>
              <a:spLocks/>
            </p:cNvSpPr>
            <p:nvPr/>
          </p:nvSpPr>
          <p:spPr bwMode="auto">
            <a:xfrm>
              <a:off x="2368" y="712"/>
              <a:ext cx="1184" cy="480"/>
            </a:xfrm>
            <a:prstGeom prst="roundRect">
              <a:avLst>
                <a:gd name="adj" fmla="val 25000"/>
              </a:avLst>
            </a:prstGeom>
            <a:solidFill>
              <a:srgbClr val="408000">
                <a:alpha val="49803"/>
              </a:srgbClr>
            </a:solidFill>
            <a:ln w="12700">
              <a:solidFill>
                <a:schemeClr val="tx1"/>
              </a:solidFill>
              <a:round/>
              <a:headEnd/>
              <a:tailEnd/>
            </a:ln>
          </p:spPr>
          <p:txBody>
            <a:bodyPr lIns="0" tIns="0" rIns="0" bIns="0"/>
            <a:lstStyle/>
            <a:p>
              <a:endParaRPr lang="en-US"/>
            </a:p>
          </p:txBody>
        </p:sp>
        <p:sp>
          <p:nvSpPr>
            <p:cNvPr id="22539" name="AutoShape 13"/>
            <p:cNvSpPr>
              <a:spLocks/>
            </p:cNvSpPr>
            <p:nvPr/>
          </p:nvSpPr>
          <p:spPr bwMode="auto">
            <a:xfrm>
              <a:off x="0" y="2168"/>
              <a:ext cx="928" cy="480"/>
            </a:xfrm>
            <a:prstGeom prst="roundRect">
              <a:avLst>
                <a:gd name="adj" fmla="val 25000"/>
              </a:avLst>
            </a:prstGeom>
            <a:solidFill>
              <a:srgbClr val="408000">
                <a:alpha val="49803"/>
              </a:srgbClr>
            </a:solidFill>
            <a:ln w="12700">
              <a:solidFill>
                <a:schemeClr val="tx1"/>
              </a:solidFill>
              <a:round/>
              <a:headEnd/>
              <a:tailEnd/>
            </a:ln>
          </p:spPr>
          <p:txBody>
            <a:bodyPr lIns="0" tIns="0" rIns="0" bIns="0"/>
            <a:lstStyle/>
            <a:p>
              <a:endParaRPr lang="en-US"/>
            </a:p>
          </p:txBody>
        </p:sp>
      </p:grpSp>
      <p:sp>
        <p:nvSpPr>
          <p:cNvPr id="22534" name="AutoShape 15"/>
          <p:cNvSpPr>
            <a:spLocks/>
          </p:cNvSpPr>
          <p:nvPr/>
        </p:nvSpPr>
        <p:spPr bwMode="auto">
          <a:xfrm>
            <a:off x="3086100" y="1214120"/>
            <a:ext cx="863600" cy="381000"/>
          </a:xfrm>
          <a:prstGeom prst="roundRect">
            <a:avLst>
              <a:gd name="adj" fmla="val 50000"/>
            </a:avLst>
          </a:prstGeom>
          <a:solidFill>
            <a:srgbClr val="FFCC66">
              <a:alpha val="49803"/>
            </a:srgbClr>
          </a:solidFill>
          <a:ln w="12700">
            <a:solidFill>
              <a:schemeClr val="tx1"/>
            </a:solidFill>
            <a:round/>
            <a:headEnd/>
            <a:tailEnd/>
          </a:ln>
        </p:spPr>
        <p:txBody>
          <a:bodyPr lIns="0" tIns="0" rIns="40639" bIns="0" anchor="ctr"/>
          <a:lstStyle/>
          <a:p>
            <a:pPr marL="39688" algn="ctr"/>
            <a:r>
              <a:rPr lang="en-US" sz="1200">
                <a:solidFill>
                  <a:schemeClr val="tx1"/>
                </a:solidFill>
                <a:latin typeface="Verdana Bold" charset="0"/>
                <a:ea typeface="ＭＳ Ｐゴシック" charset="0"/>
                <a:sym typeface="Verdana Bold" charset="0"/>
              </a:rPr>
              <a:t>Space</a:t>
            </a:r>
          </a:p>
        </p:txBody>
      </p:sp>
      <p:sp>
        <p:nvSpPr>
          <p:cNvPr id="22535" name="AutoShape 16"/>
          <p:cNvSpPr>
            <a:spLocks/>
          </p:cNvSpPr>
          <p:nvPr/>
        </p:nvSpPr>
        <p:spPr bwMode="auto">
          <a:xfrm>
            <a:off x="4279900" y="1214120"/>
            <a:ext cx="863600" cy="381000"/>
          </a:xfrm>
          <a:prstGeom prst="roundRect">
            <a:avLst>
              <a:gd name="adj" fmla="val 50000"/>
            </a:avLst>
          </a:prstGeom>
          <a:solidFill>
            <a:srgbClr val="FF6666">
              <a:alpha val="49803"/>
            </a:srgbClr>
          </a:solidFill>
          <a:ln w="12700">
            <a:solidFill>
              <a:schemeClr val="tx1"/>
            </a:solidFill>
            <a:round/>
            <a:headEnd/>
            <a:tailEnd/>
          </a:ln>
        </p:spPr>
        <p:txBody>
          <a:bodyPr lIns="0" tIns="0" rIns="40639" bIns="0" anchor="ctr"/>
          <a:lstStyle/>
          <a:p>
            <a:pPr marL="39688" algn="ctr"/>
            <a:r>
              <a:rPr lang="en-US" sz="1200">
                <a:solidFill>
                  <a:schemeClr val="tx1"/>
                </a:solidFill>
                <a:latin typeface="Verdana Bold" charset="0"/>
                <a:ea typeface="ＭＳ Ｐゴシック" charset="0"/>
                <a:sym typeface="Verdana Bold" charset="0"/>
              </a:rPr>
              <a:t>Time</a:t>
            </a:r>
          </a:p>
        </p:txBody>
      </p:sp>
      <p:sp>
        <p:nvSpPr>
          <p:cNvPr id="22536" name="AutoShape 17"/>
          <p:cNvSpPr>
            <a:spLocks/>
          </p:cNvSpPr>
          <p:nvPr/>
        </p:nvSpPr>
        <p:spPr bwMode="auto">
          <a:xfrm>
            <a:off x="5473700" y="1214120"/>
            <a:ext cx="863600" cy="381000"/>
          </a:xfrm>
          <a:prstGeom prst="roundRect">
            <a:avLst>
              <a:gd name="adj" fmla="val 50000"/>
            </a:avLst>
          </a:prstGeom>
          <a:solidFill>
            <a:srgbClr val="408000">
              <a:alpha val="49803"/>
            </a:srgbClr>
          </a:solidFill>
          <a:ln w="12700">
            <a:solidFill>
              <a:schemeClr val="tx1"/>
            </a:solidFill>
            <a:round/>
            <a:headEnd/>
            <a:tailEnd/>
          </a:ln>
        </p:spPr>
        <p:txBody>
          <a:bodyPr lIns="0" tIns="0" rIns="40639" bIns="0" anchor="ctr"/>
          <a:lstStyle/>
          <a:p>
            <a:pPr marL="39688" algn="ctr"/>
            <a:r>
              <a:rPr lang="en-US" sz="1200">
                <a:solidFill>
                  <a:schemeClr val="tx1"/>
                </a:solidFill>
                <a:latin typeface="Verdana Bold" charset="0"/>
                <a:ea typeface="ＭＳ Ｐゴシック" charset="0"/>
                <a:sym typeface="Verdana Bold" charset="0"/>
              </a:rPr>
              <a:t>Taxa</a:t>
            </a:r>
          </a:p>
        </p:txBody>
      </p:sp>
    </p:spTree>
    <p:extLst>
      <p:ext uri="{BB962C8B-B14F-4D97-AF65-F5344CB8AC3E}">
        <p14:creationId xmlns:p14="http://schemas.microsoft.com/office/powerpoint/2010/main" val="3152844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5179391"/>
            <a:ext cx="8229600" cy="1391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Semantics Research efforts</a:t>
            </a:r>
            <a:endParaRPr lang="en-US" dirty="0"/>
          </a:p>
        </p:txBody>
      </p:sp>
      <p:sp>
        <p:nvSpPr>
          <p:cNvPr id="4" name="Slide Number Placeholder 3"/>
          <p:cNvSpPr>
            <a:spLocks noGrp="1"/>
          </p:cNvSpPr>
          <p:nvPr>
            <p:ph type="sldNum" sz="quarter" idx="12"/>
          </p:nvPr>
        </p:nvSpPr>
        <p:spPr/>
        <p:txBody>
          <a:bodyPr/>
          <a:lstStyle/>
          <a:p>
            <a:fld id="{87EF2230-5450-D547-A1D3-5726BEA55F5C}" type="slidenum">
              <a:rPr lang="en-US" smtClean="0"/>
              <a:pPr/>
              <a:t>5</a:t>
            </a:fld>
            <a:endParaRPr lang="en-US"/>
          </a:p>
        </p:txBody>
      </p:sp>
      <p:sp>
        <p:nvSpPr>
          <p:cNvPr id="5" name="Shape 521"/>
          <p:cNvSpPr txBox="1">
            <a:spLocks/>
          </p:cNvSpPr>
          <p:nvPr/>
        </p:nvSpPr>
        <p:spPr>
          <a:xfrm>
            <a:off x="631554" y="1189217"/>
            <a:ext cx="3625486" cy="5498904"/>
          </a:xfrm>
          <a:prstGeom prst="rect">
            <a:avLst/>
          </a:prstGeom>
          <a:noFill/>
          <a:ln>
            <a:noFill/>
          </a:ln>
        </p:spPr>
        <p:txBody>
          <a:bodyPr vert="horz" lIns="91425" tIns="45700" rIns="91425" bIns="45700" rtlCol="0" anchor="t" anchorCtr="0">
            <a:noAutofit/>
          </a:bodyPr>
          <a:lstStyle>
            <a:lvl1pPr marL="223838" indent="-223838" algn="l" defTabSz="457200" rtl="0" eaLnBrk="1" latinLnBrk="0" hangingPunct="1">
              <a:spcBef>
                <a:spcPct val="20000"/>
              </a:spcBef>
              <a:buFont typeface="Arial"/>
              <a:buChar char="•"/>
              <a:defRPr sz="2800" kern="1200">
                <a:solidFill>
                  <a:srgbClr val="1A435D"/>
                </a:solidFill>
                <a:latin typeface="+mn-lt"/>
                <a:ea typeface="+mn-ea"/>
                <a:cs typeface="Cambria"/>
              </a:defRPr>
            </a:lvl1pPr>
            <a:lvl2pPr marL="577850" indent="-231775" algn="l" defTabSz="457200" rtl="0" eaLnBrk="1" latinLnBrk="0" hangingPunct="1">
              <a:spcBef>
                <a:spcPct val="20000"/>
              </a:spcBef>
              <a:buFont typeface="Arial"/>
              <a:buChar char="•"/>
              <a:defRPr sz="2400" kern="1200">
                <a:solidFill>
                  <a:srgbClr val="1A435D"/>
                </a:solidFill>
                <a:latin typeface="+mn-lt"/>
                <a:ea typeface="+mn-ea"/>
                <a:cs typeface="Cambria"/>
              </a:defRPr>
            </a:lvl2pPr>
            <a:lvl3pPr marL="795338" indent="-217488" algn="l" defTabSz="457200" rtl="0" eaLnBrk="1" latinLnBrk="0" hangingPunct="1">
              <a:spcBef>
                <a:spcPct val="20000"/>
              </a:spcBef>
              <a:buFont typeface="Arial"/>
              <a:buChar char="•"/>
              <a:defRPr sz="2200" kern="1200">
                <a:solidFill>
                  <a:srgbClr val="1A435D"/>
                </a:solidFill>
                <a:latin typeface="+mn-lt"/>
                <a:ea typeface="+mn-ea"/>
                <a:cs typeface="Cambria"/>
              </a:defRPr>
            </a:lvl3pPr>
            <a:lvl4pPr marL="1257300" indent="-231775" algn="l" defTabSz="457200" rtl="0" eaLnBrk="1" latinLnBrk="0" hangingPunct="1">
              <a:spcBef>
                <a:spcPct val="20000"/>
              </a:spcBef>
              <a:buFontTx/>
              <a:buNone/>
              <a:defRPr sz="2000" i="1" kern="1200">
                <a:solidFill>
                  <a:srgbClr val="1A435D"/>
                </a:solidFill>
                <a:latin typeface="+mn-lt"/>
                <a:ea typeface="+mn-ea"/>
                <a:cs typeface="Cambria"/>
              </a:defRPr>
            </a:lvl4pPr>
            <a:lvl5pPr marL="2057400" indent="-228600" algn="l" defTabSz="457200" rtl="0" eaLnBrk="1" latinLnBrk="0" hangingPunct="1">
              <a:spcBef>
                <a:spcPct val="20000"/>
              </a:spcBef>
              <a:buFontTx/>
              <a:buNone/>
              <a:defRPr sz="2000" i="1" kern="1200">
                <a:solidFill>
                  <a:srgbClr val="1A435D"/>
                </a:solidFill>
                <a:latin typeface="+mn-lt"/>
                <a:ea typeface="+mn-ea"/>
                <a:cs typeface="Cambr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1A435D"/>
              </a:buClr>
              <a:buSzPct val="25000"/>
              <a:buFont typeface="Calibri"/>
              <a:buNone/>
            </a:pPr>
            <a:r>
              <a:rPr lang="en-US" sz="2600" b="1" u="sng" dirty="0">
                <a:ea typeface="Calibri"/>
                <a:cs typeface="Calibri"/>
                <a:sym typeface="Calibri"/>
              </a:rPr>
              <a:t>Data Integration and Semantics WG</a:t>
            </a:r>
            <a:endParaRPr lang="en-US" sz="2600" b="1" u="sng" dirty="0" smtClean="0">
              <a:latin typeface="Calibri"/>
              <a:ea typeface="Calibri"/>
              <a:cs typeface="Calibri"/>
              <a:sym typeface="Calibri"/>
            </a:endParaRPr>
          </a:p>
          <a:p>
            <a:pPr marL="0" indent="0">
              <a:spcBef>
                <a:spcPts val="0"/>
              </a:spcBef>
              <a:buClr>
                <a:srgbClr val="1A435D"/>
              </a:buClr>
              <a:buSzPct val="25000"/>
              <a:buFont typeface="Calibri"/>
              <a:buNone/>
            </a:pPr>
            <a:r>
              <a:rPr lang="en-US" sz="2600" dirty="0" smtClean="0">
                <a:latin typeface="Calibri"/>
                <a:ea typeface="Calibri"/>
                <a:cs typeface="Calibri"/>
                <a:sym typeface="Calibri"/>
              </a:rPr>
              <a:t>Jeff </a:t>
            </a:r>
            <a:r>
              <a:rPr lang="en-US" sz="2600" dirty="0" err="1" smtClean="0">
                <a:latin typeface="Calibri"/>
                <a:ea typeface="Calibri"/>
                <a:cs typeface="Calibri"/>
                <a:sym typeface="Calibri"/>
              </a:rPr>
              <a:t>Horsburgh</a:t>
            </a:r>
            <a:endParaRPr lang="en-US" sz="2600" dirty="0" smtClean="0">
              <a:latin typeface="Calibri"/>
              <a:ea typeface="Calibri"/>
              <a:cs typeface="Calibri"/>
              <a:sym typeface="Calibri"/>
            </a:endParaRPr>
          </a:p>
          <a:p>
            <a:pPr marL="0" indent="0">
              <a:spcBef>
                <a:spcPts val="0"/>
              </a:spcBef>
              <a:buClr>
                <a:srgbClr val="1A435D"/>
              </a:buClr>
              <a:buSzPct val="25000"/>
              <a:buFont typeface="Calibri"/>
              <a:buNone/>
            </a:pPr>
            <a:r>
              <a:rPr lang="en-US" sz="2600" dirty="0" smtClean="0">
                <a:latin typeface="Calibri"/>
                <a:ea typeface="Calibri"/>
                <a:cs typeface="Calibri"/>
                <a:sym typeface="Calibri"/>
              </a:rPr>
              <a:t>Deborah </a:t>
            </a:r>
            <a:r>
              <a:rPr lang="en-US" sz="2600" dirty="0" err="1" smtClean="0">
                <a:latin typeface="Calibri"/>
                <a:ea typeface="Calibri"/>
                <a:cs typeface="Calibri"/>
                <a:sym typeface="Calibri"/>
              </a:rPr>
              <a:t>McGuinness</a:t>
            </a:r>
            <a:endParaRPr lang="en-US" sz="2600" dirty="0" smtClean="0">
              <a:latin typeface="Calibri"/>
              <a:ea typeface="Calibri"/>
              <a:cs typeface="Calibri"/>
              <a:sym typeface="Calibri"/>
            </a:endParaRPr>
          </a:p>
          <a:p>
            <a:pPr marL="0" indent="0">
              <a:spcBef>
                <a:spcPts val="0"/>
              </a:spcBef>
              <a:buClr>
                <a:srgbClr val="1A435D"/>
              </a:buClr>
              <a:buSzPct val="25000"/>
              <a:buFont typeface="Calibri"/>
              <a:buNone/>
            </a:pPr>
            <a:r>
              <a:rPr lang="en-US" sz="2600" dirty="0" smtClean="0">
                <a:ea typeface="Calibri"/>
                <a:cs typeface="Calibri"/>
                <a:sym typeface="Calibri"/>
              </a:rPr>
              <a:t>Luis Bermudez</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Damian </a:t>
            </a:r>
            <a:r>
              <a:rPr lang="en-US" sz="2600" dirty="0" err="1" smtClean="0">
                <a:ea typeface="Calibri"/>
                <a:cs typeface="Calibri"/>
                <a:sym typeface="Calibri"/>
              </a:rPr>
              <a:t>Gessler</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Carl </a:t>
            </a:r>
            <a:r>
              <a:rPr lang="en-US" sz="2600" dirty="0" err="1" smtClean="0">
                <a:ea typeface="Calibri"/>
                <a:cs typeface="Calibri"/>
                <a:sym typeface="Calibri"/>
              </a:rPr>
              <a:t>Lagoze</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smtClean="0">
                <a:ea typeface="Calibri"/>
                <a:cs typeface="Calibri"/>
                <a:sym typeface="Calibri"/>
              </a:rPr>
              <a:t>Hilmar Lapp</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Natasha </a:t>
            </a:r>
            <a:r>
              <a:rPr lang="en-US" sz="2600" dirty="0" err="1" smtClean="0">
                <a:ea typeface="Calibri"/>
                <a:cs typeface="Calibri"/>
                <a:sym typeface="Calibri"/>
              </a:rPr>
              <a:t>Noy</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smtClean="0">
                <a:ea typeface="Calibri"/>
                <a:cs typeface="Calibri"/>
                <a:sym typeface="Calibri"/>
              </a:rPr>
              <a:t>Line </a:t>
            </a:r>
            <a:r>
              <a:rPr lang="en-US" sz="2600" dirty="0" err="1" smtClean="0">
                <a:ea typeface="Calibri"/>
                <a:cs typeface="Calibri"/>
                <a:sym typeface="Calibri"/>
              </a:rPr>
              <a:t>Pouchard</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Carlos </a:t>
            </a:r>
            <a:r>
              <a:rPr lang="en-US" sz="2600" dirty="0" smtClean="0">
                <a:ea typeface="Calibri"/>
                <a:cs typeface="Calibri"/>
                <a:sym typeface="Calibri"/>
              </a:rPr>
              <a:t>Rueda</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smtClean="0">
                <a:ea typeface="Calibri"/>
                <a:cs typeface="Calibri"/>
                <a:sym typeface="Calibri"/>
              </a:rPr>
              <a:t>Mark </a:t>
            </a:r>
            <a:r>
              <a:rPr lang="en-US" sz="2600" dirty="0" err="1" smtClean="0">
                <a:ea typeface="Calibri"/>
                <a:cs typeface="Calibri"/>
                <a:sym typeface="Calibri"/>
              </a:rPr>
              <a:t>Schildhauer</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Paulo </a:t>
            </a:r>
            <a:r>
              <a:rPr lang="en-US" sz="2600" dirty="0" err="1">
                <a:ea typeface="Calibri"/>
                <a:cs typeface="Calibri"/>
                <a:sym typeface="Calibri"/>
              </a:rPr>
              <a:t>Pinheiro</a:t>
            </a:r>
            <a:r>
              <a:rPr lang="en-US" sz="2600" dirty="0">
                <a:ea typeface="Calibri"/>
                <a:cs typeface="Calibri"/>
                <a:sym typeface="Calibri"/>
              </a:rPr>
              <a:t> da </a:t>
            </a:r>
            <a:r>
              <a:rPr lang="en-US" sz="2600" dirty="0" smtClean="0">
                <a:ea typeface="Calibri"/>
                <a:cs typeface="Calibri"/>
                <a:sym typeface="Calibri"/>
              </a:rPr>
              <a:t>Silva</a:t>
            </a:r>
            <a:endParaRPr lang="en-US" sz="2600" dirty="0">
              <a:ea typeface="Calibri"/>
              <a:cs typeface="Calibri"/>
              <a:sym typeface="Calibri"/>
            </a:endParaRPr>
          </a:p>
          <a:p>
            <a:pPr marL="0" indent="0">
              <a:spcBef>
                <a:spcPts val="0"/>
              </a:spcBef>
              <a:buClr>
                <a:srgbClr val="1A435D"/>
              </a:buClr>
              <a:buSzPct val="25000"/>
              <a:buFont typeface="Calibri"/>
              <a:buNone/>
            </a:pPr>
            <a:r>
              <a:rPr lang="en-US" sz="2600" dirty="0">
                <a:ea typeface="Calibri"/>
                <a:cs typeface="Calibri"/>
                <a:sym typeface="Calibri"/>
              </a:rPr>
              <a:t>Patrice </a:t>
            </a:r>
            <a:r>
              <a:rPr lang="en-US" sz="2600" dirty="0" err="1" smtClean="0">
                <a:ea typeface="Calibri"/>
                <a:cs typeface="Calibri"/>
                <a:sym typeface="Calibri"/>
              </a:rPr>
              <a:t>Seyed</a:t>
            </a:r>
            <a:endParaRPr lang="en-US" sz="2600" dirty="0" smtClean="0">
              <a:latin typeface="Calibri"/>
              <a:ea typeface="Calibri"/>
              <a:cs typeface="Calibri"/>
              <a:sym typeface="Calibri"/>
            </a:endParaRPr>
          </a:p>
        </p:txBody>
      </p:sp>
      <p:sp>
        <p:nvSpPr>
          <p:cNvPr id="6" name="Shape 522"/>
          <p:cNvSpPr txBox="1"/>
          <p:nvPr/>
        </p:nvSpPr>
        <p:spPr>
          <a:xfrm>
            <a:off x="5241973" y="2496058"/>
            <a:ext cx="3696300" cy="4020783"/>
          </a:xfrm>
          <a:prstGeom prst="rect">
            <a:avLst/>
          </a:prstGeom>
          <a:noFill/>
          <a:ln>
            <a:noFill/>
          </a:ln>
        </p:spPr>
        <p:txBody>
          <a:bodyPr lIns="91425" tIns="45700" rIns="91425" bIns="45700" anchor="t" anchorCtr="0">
            <a:noAutofit/>
          </a:bodyPr>
          <a:lstStyle/>
          <a:p>
            <a:pPr marL="0" marR="0" lvl="0" indent="0" algn="l" rtl="0">
              <a:buSzPct val="25000"/>
              <a:buNone/>
            </a:pPr>
            <a:r>
              <a:rPr lang="en-US" sz="2600" b="1" i="0" u="sng" strike="noStrike" cap="none" baseline="0" dirty="0" err="1" smtClean="0">
                <a:solidFill>
                  <a:srgbClr val="1A435D"/>
                </a:solidFill>
                <a:latin typeface="Calibri"/>
                <a:ea typeface="Calibri"/>
                <a:cs typeface="Calibri"/>
                <a:sym typeface="Calibri"/>
              </a:rPr>
              <a:t>SONet</a:t>
            </a:r>
            <a:r>
              <a:rPr lang="en-US" sz="2600" b="1" i="0" u="sng" strike="noStrike" cap="none" baseline="0" dirty="0" smtClean="0">
                <a:solidFill>
                  <a:srgbClr val="1A435D"/>
                </a:solidFill>
                <a:latin typeface="Calibri"/>
                <a:ea typeface="Calibri"/>
                <a:cs typeface="Calibri"/>
                <a:sym typeface="Calibri"/>
              </a:rPr>
              <a:t> &amp; </a:t>
            </a:r>
            <a:r>
              <a:rPr lang="en-US" sz="2600" b="1" i="0" u="sng" strike="noStrike" cap="none" baseline="0" dirty="0" err="1" smtClean="0">
                <a:solidFill>
                  <a:srgbClr val="1A435D"/>
                </a:solidFill>
                <a:latin typeface="Calibri"/>
                <a:ea typeface="Calibri"/>
                <a:cs typeface="Calibri"/>
                <a:sym typeface="Calibri"/>
              </a:rPr>
              <a:t>SemTools</a:t>
            </a:r>
            <a:endParaRPr lang="en-US" sz="2600" b="1" i="0" u="sng" strike="noStrike" cap="none" baseline="0" dirty="0" smtClean="0">
              <a:solidFill>
                <a:srgbClr val="1A435D"/>
              </a:solidFill>
              <a:latin typeface="Calibri"/>
              <a:ea typeface="Calibri"/>
              <a:cs typeface="Calibri"/>
              <a:sym typeface="Calibri"/>
            </a:endParaRPr>
          </a:p>
          <a:p>
            <a:pPr marL="0" marR="0" lvl="0" indent="0" algn="l" rtl="0">
              <a:buSzPct val="25000"/>
              <a:buNone/>
            </a:pPr>
            <a:r>
              <a:rPr lang="en-US" sz="2600" dirty="0" smtClean="0">
                <a:solidFill>
                  <a:srgbClr val="1A435D"/>
                </a:solidFill>
                <a:latin typeface="Calibri"/>
                <a:ea typeface="Calibri"/>
                <a:cs typeface="Calibri"/>
                <a:sym typeface="Calibri"/>
              </a:rPr>
              <a:t>Mark </a:t>
            </a:r>
            <a:r>
              <a:rPr lang="en-US" sz="2600" dirty="0" err="1" smtClean="0">
                <a:solidFill>
                  <a:srgbClr val="1A435D"/>
                </a:solidFill>
                <a:latin typeface="Calibri"/>
                <a:ea typeface="Calibri"/>
                <a:cs typeface="Calibri"/>
                <a:sym typeface="Calibri"/>
              </a:rPr>
              <a:t>Schildhauer</a:t>
            </a:r>
            <a:endParaRPr lang="en-US" sz="2600" dirty="0" smtClean="0">
              <a:solidFill>
                <a:srgbClr val="1A435D"/>
              </a:solidFill>
              <a:latin typeface="Calibri"/>
              <a:ea typeface="Calibri"/>
              <a:cs typeface="Calibri"/>
              <a:sym typeface="Calibri"/>
            </a:endParaRPr>
          </a:p>
          <a:p>
            <a:pPr marL="0" marR="0" lvl="0" indent="0" algn="l" rtl="0">
              <a:buSzPct val="25000"/>
              <a:buNone/>
            </a:pPr>
            <a:r>
              <a:rPr lang="en-US" sz="2600" b="0" i="0" u="none" strike="noStrike" cap="none" baseline="0" dirty="0" smtClean="0">
                <a:solidFill>
                  <a:srgbClr val="1A435D"/>
                </a:solidFill>
                <a:latin typeface="Calibri"/>
                <a:ea typeface="Calibri"/>
                <a:cs typeface="Calibri"/>
                <a:sym typeface="Calibri"/>
              </a:rPr>
              <a:t>Matt</a:t>
            </a:r>
            <a:r>
              <a:rPr lang="en-US" sz="2600" b="0" i="0" u="none" strike="noStrike" cap="none" dirty="0" smtClean="0">
                <a:solidFill>
                  <a:srgbClr val="1A435D"/>
                </a:solidFill>
                <a:latin typeface="Calibri"/>
                <a:ea typeface="Calibri"/>
                <a:cs typeface="Calibri"/>
                <a:sym typeface="Calibri"/>
              </a:rPr>
              <a:t> Jones</a:t>
            </a:r>
          </a:p>
          <a:p>
            <a:pPr marL="0" marR="0" lvl="0" indent="0" algn="l" rtl="0">
              <a:buSzPct val="25000"/>
              <a:buNone/>
            </a:pPr>
            <a:r>
              <a:rPr lang="en-US" sz="2600" dirty="0" smtClean="0">
                <a:solidFill>
                  <a:srgbClr val="1A435D"/>
                </a:solidFill>
                <a:latin typeface="Calibri"/>
                <a:ea typeface="Calibri"/>
                <a:cs typeface="Calibri"/>
                <a:sym typeface="Calibri"/>
              </a:rPr>
              <a:t>Ben Adams</a:t>
            </a:r>
          </a:p>
          <a:p>
            <a:pPr marL="0" marR="0" lvl="0" indent="0" algn="l" rtl="0">
              <a:buSzPct val="25000"/>
              <a:buNone/>
            </a:pPr>
            <a:r>
              <a:rPr lang="en-US" sz="2600" b="0" i="0" u="none" strike="noStrike" cap="none" dirty="0" smtClean="0">
                <a:solidFill>
                  <a:srgbClr val="1A435D"/>
                </a:solidFill>
                <a:latin typeface="Calibri"/>
                <a:ea typeface="Calibri"/>
                <a:cs typeface="Calibri"/>
                <a:sym typeface="Calibri"/>
              </a:rPr>
              <a:t>Shawn Bowers</a:t>
            </a:r>
          </a:p>
          <a:p>
            <a:pPr>
              <a:buSzPct val="25000"/>
            </a:pPr>
            <a:r>
              <a:rPr lang="en-US" sz="2600" dirty="0">
                <a:solidFill>
                  <a:srgbClr val="1A435D"/>
                </a:solidFill>
                <a:ea typeface="Calibri"/>
                <a:cs typeface="Calibri"/>
                <a:sym typeface="Calibri"/>
              </a:rPr>
              <a:t>Stacy </a:t>
            </a:r>
            <a:r>
              <a:rPr lang="en-US" sz="2600" dirty="0" err="1" smtClean="0">
                <a:solidFill>
                  <a:srgbClr val="1A435D"/>
                </a:solidFill>
                <a:ea typeface="Calibri"/>
                <a:cs typeface="Calibri"/>
                <a:sym typeface="Calibri"/>
              </a:rPr>
              <a:t>Hespanha</a:t>
            </a:r>
            <a:endParaRPr lang="en-US" sz="2600" dirty="0" smtClean="0">
              <a:solidFill>
                <a:srgbClr val="1A435D"/>
              </a:solidFill>
              <a:ea typeface="Calibri"/>
              <a:cs typeface="Calibri"/>
              <a:sym typeface="Calibri"/>
            </a:endParaRPr>
          </a:p>
          <a:p>
            <a:pPr>
              <a:buSzPct val="25000"/>
            </a:pPr>
            <a:r>
              <a:rPr lang="en-US" sz="2600" baseline="0" dirty="0" smtClean="0">
                <a:solidFill>
                  <a:srgbClr val="1A435D"/>
                </a:solidFill>
                <a:latin typeface="Calibri"/>
                <a:ea typeface="Calibri"/>
                <a:cs typeface="Calibri"/>
                <a:sym typeface="Calibri"/>
              </a:rPr>
              <a:t>Chris Jones</a:t>
            </a:r>
          </a:p>
          <a:p>
            <a:pPr marL="0" marR="0" lvl="0" indent="0" algn="l" rtl="0">
              <a:buSzPct val="25000"/>
              <a:buNone/>
            </a:pPr>
            <a:r>
              <a:rPr lang="en-US" sz="2600" baseline="0" dirty="0" smtClean="0">
                <a:solidFill>
                  <a:srgbClr val="1A435D"/>
                </a:solidFill>
                <a:latin typeface="Calibri"/>
                <a:ea typeface="Calibri"/>
                <a:cs typeface="Calibri"/>
                <a:sym typeface="Calibri"/>
              </a:rPr>
              <a:t>Ben</a:t>
            </a:r>
            <a:r>
              <a:rPr lang="en-US" sz="2600" dirty="0" smtClean="0">
                <a:solidFill>
                  <a:srgbClr val="1A435D"/>
                </a:solidFill>
                <a:latin typeface="Calibri"/>
                <a:ea typeface="Calibri"/>
                <a:cs typeface="Calibri"/>
                <a:sym typeface="Calibri"/>
              </a:rPr>
              <a:t> </a:t>
            </a:r>
            <a:r>
              <a:rPr lang="en-US" sz="2600" dirty="0" err="1" smtClean="0">
                <a:solidFill>
                  <a:srgbClr val="1A435D"/>
                </a:solidFill>
                <a:latin typeface="Calibri"/>
                <a:ea typeface="Calibri"/>
                <a:cs typeface="Calibri"/>
                <a:sym typeface="Calibri"/>
              </a:rPr>
              <a:t>Leinfelder</a:t>
            </a:r>
            <a:endParaRPr lang="en-US" sz="2600" dirty="0" smtClean="0">
              <a:solidFill>
                <a:srgbClr val="1A435D"/>
              </a:solidFill>
              <a:latin typeface="Calibri"/>
              <a:ea typeface="Calibri"/>
              <a:cs typeface="Calibri"/>
              <a:sym typeface="Calibri"/>
            </a:endParaRPr>
          </a:p>
          <a:p>
            <a:pPr>
              <a:buSzPct val="25000"/>
            </a:pPr>
            <a:r>
              <a:rPr lang="en-US" sz="2600" dirty="0">
                <a:solidFill>
                  <a:srgbClr val="1A435D"/>
                </a:solidFill>
                <a:ea typeface="Calibri"/>
                <a:cs typeface="Calibri"/>
                <a:sym typeface="Calibri"/>
              </a:rPr>
              <a:t>Deborah </a:t>
            </a:r>
            <a:r>
              <a:rPr lang="en-US" sz="2600" dirty="0" err="1">
                <a:solidFill>
                  <a:srgbClr val="1A435D"/>
                </a:solidFill>
                <a:ea typeface="Calibri"/>
                <a:cs typeface="Calibri"/>
                <a:sym typeface="Calibri"/>
              </a:rPr>
              <a:t>McGuinness</a:t>
            </a:r>
            <a:endParaRPr lang="en-US" sz="2600" dirty="0">
              <a:solidFill>
                <a:srgbClr val="1A435D"/>
              </a:solidFill>
              <a:ea typeface="Calibri"/>
              <a:cs typeface="Calibri"/>
              <a:sym typeface="Calibri"/>
            </a:endParaRPr>
          </a:p>
          <a:p>
            <a:pPr marL="0" marR="0" lvl="0" indent="0" algn="l" rtl="0">
              <a:buSzPct val="25000"/>
              <a:buNone/>
            </a:pPr>
            <a:r>
              <a:rPr lang="en-US" sz="2600" dirty="0" smtClean="0">
                <a:solidFill>
                  <a:srgbClr val="1A435D"/>
                </a:solidFill>
                <a:latin typeface="Calibri"/>
                <a:ea typeface="Calibri"/>
                <a:cs typeface="Calibri"/>
                <a:sym typeface="Calibri"/>
              </a:rPr>
              <a:t>Margaret O’Brien</a:t>
            </a:r>
          </a:p>
          <a:p>
            <a:pPr marL="0" marR="0" lvl="0" indent="0" algn="l" rtl="0">
              <a:buSzPct val="25000"/>
              <a:buNone/>
            </a:pPr>
            <a:endParaRPr lang="en-US" sz="2600" b="0" i="0" u="none" strike="noStrike" cap="none" baseline="0" dirty="0">
              <a:solidFill>
                <a:srgbClr val="1A435D"/>
              </a:solidFill>
              <a:latin typeface="Calibri"/>
              <a:ea typeface="Calibri"/>
              <a:cs typeface="Calibri"/>
              <a:sym typeface="Calibri"/>
            </a:endParaRPr>
          </a:p>
          <a:p>
            <a:endParaRPr lang="en-US" sz="2600" b="0" i="0" u="none" strike="noStrike" cap="none" baseline="0" dirty="0">
              <a:solidFill>
                <a:srgbClr val="1A435D"/>
              </a:solidFill>
              <a:latin typeface="Calibri"/>
              <a:ea typeface="Calibri"/>
              <a:cs typeface="Calibri"/>
              <a:sym typeface="Calibri"/>
            </a:endParaRPr>
          </a:p>
          <a:p>
            <a:endParaRPr lang="en-US" sz="2600" b="0" i="0" u="none" strike="noStrike" cap="none" baseline="0" dirty="0">
              <a:solidFill>
                <a:srgbClr val="1A435D"/>
              </a:solidFill>
              <a:latin typeface="Calibri"/>
              <a:ea typeface="Calibri"/>
              <a:cs typeface="Calibri"/>
              <a:sym typeface="Calibri"/>
            </a:endParaRPr>
          </a:p>
        </p:txBody>
      </p:sp>
      <p:pic>
        <p:nvPicPr>
          <p:cNvPr id="20" name="Picture 19"/>
          <p:cNvPicPr>
            <a:picLocks noChangeAspect="1"/>
          </p:cNvPicPr>
          <p:nvPr/>
        </p:nvPicPr>
        <p:blipFill>
          <a:blip r:embed="rId2"/>
          <a:stretch>
            <a:fillRect/>
          </a:stretch>
        </p:blipFill>
        <p:spPr>
          <a:xfrm>
            <a:off x="4168267" y="1262739"/>
            <a:ext cx="6019811" cy="1171999"/>
          </a:xfrm>
          <a:prstGeom prst="rect">
            <a:avLst/>
          </a:prstGeom>
        </p:spPr>
      </p:pic>
    </p:spTree>
    <p:extLst>
      <p:ext uri="{BB962C8B-B14F-4D97-AF65-F5344CB8AC3E}">
        <p14:creationId xmlns:p14="http://schemas.microsoft.com/office/powerpoint/2010/main" val="12100196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Discovery and Integration</a:t>
            </a:r>
            <a:endParaRPr lang="en-US" dirty="0"/>
          </a:p>
        </p:txBody>
      </p:sp>
      <p:sp>
        <p:nvSpPr>
          <p:cNvPr id="3" name="Content Placeholder 2"/>
          <p:cNvSpPr>
            <a:spLocks noGrp="1"/>
          </p:cNvSpPr>
          <p:nvPr>
            <p:ph idx="1"/>
          </p:nvPr>
        </p:nvSpPr>
        <p:spPr/>
        <p:txBody>
          <a:bodyPr>
            <a:normAutofit/>
          </a:bodyPr>
          <a:lstStyle/>
          <a:p>
            <a:endParaRPr lang="en-US" b="1" dirty="0" smtClean="0"/>
          </a:p>
          <a:p>
            <a:r>
              <a:rPr lang="en-US" b="1" dirty="0" smtClean="0"/>
              <a:t>Traditional Term Matching</a:t>
            </a:r>
          </a:p>
          <a:p>
            <a:endParaRPr lang="en-US" b="1" dirty="0" smtClean="0"/>
          </a:p>
          <a:p>
            <a:r>
              <a:rPr lang="en-US" b="1" dirty="0" smtClean="0"/>
              <a:t>Formal Semantics</a:t>
            </a:r>
          </a:p>
          <a:p>
            <a:endParaRPr lang="en-US" b="1" dirty="0" smtClean="0"/>
          </a:p>
          <a:p>
            <a:r>
              <a:rPr lang="en-US" b="1" dirty="0" smtClean="0"/>
              <a:t>Statistical Topic Models</a:t>
            </a:r>
          </a:p>
          <a:p>
            <a:endParaRPr lang="en-US" b="1" dirty="0"/>
          </a:p>
          <a:p>
            <a:r>
              <a:rPr lang="en-US" b="1" dirty="0" err="1" smtClean="0"/>
              <a:t>DataONE’s</a:t>
            </a:r>
            <a:r>
              <a:rPr lang="en-US" b="1" dirty="0" smtClean="0"/>
              <a:t> approach: Hybrid combination</a:t>
            </a:r>
            <a:endParaRPr lang="en-US" dirty="0" smtClean="0"/>
          </a:p>
          <a:p>
            <a:pPr lvl="1"/>
            <a:endParaRPr lang="en-US" dirty="0" smtClean="0"/>
          </a:p>
          <a:p>
            <a:endParaRPr lang="en-US" dirty="0" smtClean="0"/>
          </a:p>
        </p:txBody>
      </p:sp>
    </p:spTree>
    <p:extLst>
      <p:ext uri="{BB962C8B-B14F-4D97-AF65-F5344CB8AC3E}">
        <p14:creationId xmlns:p14="http://schemas.microsoft.com/office/powerpoint/2010/main" val="277603793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Traditional Term Matching</a:t>
            </a:r>
            <a:endParaRPr lang="en-US" sz="3200" dirty="0"/>
          </a:p>
        </p:txBody>
      </p:sp>
      <p:sp>
        <p:nvSpPr>
          <p:cNvPr id="4" name="Trapezoid 3"/>
          <p:cNvSpPr/>
          <p:nvPr/>
        </p:nvSpPr>
        <p:spPr>
          <a:xfrm rot="16200000">
            <a:off x="1415142" y="3489463"/>
            <a:ext cx="1524000" cy="1282095"/>
          </a:xfrm>
          <a:prstGeom prst="trapezoid">
            <a:avLst/>
          </a:prstGeom>
        </p:spPr>
        <p:style>
          <a:lnRef idx="3">
            <a:schemeClr val="lt1"/>
          </a:lnRef>
          <a:fillRef idx="1">
            <a:schemeClr val="accent6"/>
          </a:fillRef>
          <a:effectRef idx="1">
            <a:schemeClr val="accent6"/>
          </a:effectRef>
          <a:fontRef idx="minor">
            <a:schemeClr val="lt1"/>
          </a:fontRef>
        </p:style>
        <p:txBody>
          <a:bodyPr vert="vert" rtlCol="0" anchor="ctr"/>
          <a:lstStyle/>
          <a:p>
            <a:pPr algn="ctr"/>
            <a:r>
              <a:rPr lang="en-US" dirty="0"/>
              <a:t>t</a:t>
            </a:r>
            <a:r>
              <a:rPr lang="en-US" dirty="0" smtClean="0"/>
              <a:t>erm matching (TF-IDF)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3" name="TextBox 2"/>
          <p:cNvSpPr txBox="1"/>
          <p:nvPr/>
        </p:nvSpPr>
        <p:spPr>
          <a:xfrm>
            <a:off x="3156869" y="2515810"/>
            <a:ext cx="3477334" cy="830997"/>
          </a:xfrm>
          <a:prstGeom prst="rect">
            <a:avLst/>
          </a:prstGeom>
          <a:noFill/>
        </p:spPr>
        <p:txBody>
          <a:bodyPr wrap="none" rtlCol="0">
            <a:spAutoFit/>
          </a:bodyPr>
          <a:lstStyle/>
          <a:p>
            <a:r>
              <a:rPr lang="en-US" sz="2400" dirty="0" smtClean="0">
                <a:solidFill>
                  <a:schemeClr val="bg1">
                    <a:lumMod val="50000"/>
                  </a:schemeClr>
                </a:solidFill>
              </a:rPr>
              <a:t>Literal text matches miss </a:t>
            </a:r>
          </a:p>
          <a:p>
            <a:r>
              <a:rPr lang="en-US" sz="2400" dirty="0" err="1" smtClean="0">
                <a:solidFill>
                  <a:schemeClr val="bg1">
                    <a:lumMod val="50000"/>
                  </a:schemeClr>
                </a:solidFill>
              </a:rPr>
              <a:t>hypernyms</a:t>
            </a:r>
            <a:r>
              <a:rPr lang="en-US" sz="2400" dirty="0" smtClean="0">
                <a:solidFill>
                  <a:schemeClr val="bg1">
                    <a:lumMod val="50000"/>
                  </a:schemeClr>
                </a:solidFill>
              </a:rPr>
              <a:t> and hyponyms</a:t>
            </a:r>
            <a:endParaRPr lang="en-US" sz="2400" dirty="0">
              <a:solidFill>
                <a:schemeClr val="bg1">
                  <a:lumMod val="50000"/>
                </a:schemeClr>
              </a:solidFill>
            </a:endParaRPr>
          </a:p>
        </p:txBody>
      </p:sp>
      <p:sp>
        <p:nvSpPr>
          <p:cNvPr id="7" name="TextBox 6"/>
          <p:cNvSpPr txBox="1"/>
          <p:nvPr/>
        </p:nvSpPr>
        <p:spPr>
          <a:xfrm>
            <a:off x="3156869" y="5340474"/>
            <a:ext cx="5079988" cy="1200329"/>
          </a:xfrm>
          <a:prstGeom prst="rect">
            <a:avLst/>
          </a:prstGeom>
          <a:noFill/>
        </p:spPr>
        <p:txBody>
          <a:bodyPr wrap="square" rtlCol="0">
            <a:spAutoFit/>
          </a:bodyPr>
          <a:lstStyle/>
          <a:p>
            <a:r>
              <a:rPr lang="en-US" dirty="0" smtClean="0"/>
              <a:t>Can be weighted based upon how often a term appears in a specific document compared to how often it appears in an entire corpus (TF-IDF: Term frequency-inverse document frequency)</a:t>
            </a:r>
            <a:endParaRPr lang="en-US" dirty="0"/>
          </a:p>
        </p:txBody>
      </p:sp>
      <p:sp>
        <p:nvSpPr>
          <p:cNvPr id="5" name="Rectangle 4"/>
          <p:cNvSpPr/>
          <p:nvPr/>
        </p:nvSpPr>
        <p:spPr>
          <a:xfrm>
            <a:off x="440267" y="1466334"/>
            <a:ext cx="2019904" cy="830997"/>
          </a:xfrm>
          <a:prstGeom prst="rect">
            <a:avLst/>
          </a:prstGeom>
        </p:spPr>
        <p:txBody>
          <a:bodyPr wrap="none">
            <a:spAutoFit/>
          </a:bodyPr>
          <a:lstStyle/>
          <a:p>
            <a:r>
              <a:rPr lang="en-US" sz="2400" b="1" dirty="0" smtClean="0">
                <a:solidFill>
                  <a:srgbClr val="1A435D"/>
                </a:solidFill>
              </a:rPr>
              <a:t>Poor Precision</a:t>
            </a:r>
          </a:p>
          <a:p>
            <a:r>
              <a:rPr lang="en-US" sz="2400" b="1" dirty="0" smtClean="0">
                <a:solidFill>
                  <a:srgbClr val="1A435D"/>
                </a:solidFill>
              </a:rPr>
              <a:t>Poor Recall</a:t>
            </a:r>
            <a:endParaRPr lang="en-US" sz="2400" b="1" dirty="0">
              <a:solidFill>
                <a:srgbClr val="1A435D"/>
              </a:solidFill>
            </a:endParaRPr>
          </a:p>
        </p:txBody>
      </p:sp>
    </p:spTree>
    <p:extLst>
      <p:ext uri="{BB962C8B-B14F-4D97-AF65-F5344CB8AC3E}">
        <p14:creationId xmlns:p14="http://schemas.microsoft.com/office/powerpoint/2010/main" val="9734536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ight Arrow 9"/>
          <p:cNvSpPr/>
          <p:nvPr/>
        </p:nvSpPr>
        <p:spPr>
          <a:xfrm>
            <a:off x="338667" y="3749511"/>
            <a:ext cx="7153124" cy="810395"/>
          </a:xfrm>
          <a:prstGeom prst="rightArrow">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3200" dirty="0" smtClean="0"/>
              <a:t>Adding Formal Ontologies</a:t>
            </a:r>
            <a:endParaRPr lang="en-US" sz="3200" dirty="0"/>
          </a:p>
        </p:txBody>
      </p:sp>
      <p:sp>
        <p:nvSpPr>
          <p:cNvPr id="4" name="Trapezoid 3"/>
          <p:cNvSpPr/>
          <p:nvPr/>
        </p:nvSpPr>
        <p:spPr>
          <a:xfrm rot="16200000">
            <a:off x="1415142" y="3489463"/>
            <a:ext cx="1524000" cy="1282095"/>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dirty="0"/>
              <a:t>t</a:t>
            </a:r>
            <a:r>
              <a:rPr lang="en-US" dirty="0" smtClean="0"/>
              <a:t>erm matching</a:t>
            </a:r>
          </a:p>
          <a:p>
            <a:pPr algn="ctr"/>
            <a:r>
              <a:rPr lang="en-US" dirty="0" smtClean="0"/>
              <a:t>(TF-IDF)</a:t>
            </a:r>
            <a:endParaRPr lang="en-US" dirty="0"/>
          </a:p>
        </p:txBody>
      </p:sp>
      <p:sp>
        <p:nvSpPr>
          <p:cNvPr id="8" name="TextBox 7"/>
          <p:cNvSpPr txBox="1"/>
          <p:nvPr/>
        </p:nvSpPr>
        <p:spPr>
          <a:xfrm>
            <a:off x="457200" y="3930936"/>
            <a:ext cx="727032" cy="369332"/>
          </a:xfrm>
          <a:prstGeom prst="rect">
            <a:avLst/>
          </a:prstGeom>
          <a:noFill/>
        </p:spPr>
        <p:txBody>
          <a:bodyPr wrap="none" rtlCol="0">
            <a:spAutoFit/>
          </a:bodyPr>
          <a:lstStyle/>
          <a:p>
            <a:r>
              <a:rPr lang="en-US" dirty="0" smtClean="0"/>
              <a:t>query</a:t>
            </a:r>
            <a:endParaRPr lang="en-US" dirty="0"/>
          </a:p>
        </p:txBody>
      </p:sp>
      <p:sp>
        <p:nvSpPr>
          <p:cNvPr id="9" name="TextBox 8"/>
          <p:cNvSpPr txBox="1"/>
          <p:nvPr/>
        </p:nvSpPr>
        <p:spPr>
          <a:xfrm>
            <a:off x="7491791" y="3435041"/>
            <a:ext cx="1470779" cy="1477328"/>
          </a:xfrm>
          <a:prstGeom prst="rect">
            <a:avLst/>
          </a:prstGeom>
          <a:noFill/>
        </p:spPr>
        <p:txBody>
          <a:bodyPr wrap="square" rtlCol="0">
            <a:spAutoFit/>
          </a:bodyPr>
          <a:lstStyle/>
          <a:p>
            <a:r>
              <a:rPr lang="en-US" dirty="0"/>
              <a:t>r</a:t>
            </a:r>
            <a:r>
              <a:rPr lang="en-US" dirty="0" smtClean="0"/>
              <a:t>anked list of metadata records matching query</a:t>
            </a:r>
          </a:p>
        </p:txBody>
      </p:sp>
      <p:sp>
        <p:nvSpPr>
          <p:cNvPr id="12" name="Bent Arrow 11"/>
          <p:cNvSpPr/>
          <p:nvPr/>
        </p:nvSpPr>
        <p:spPr>
          <a:xfrm flipV="1">
            <a:off x="4088806" y="3412090"/>
            <a:ext cx="3403601" cy="1181108"/>
          </a:xfrm>
          <a:prstGeom prst="bentArrow">
            <a:avLst>
              <a:gd name="adj1" fmla="val 35970"/>
              <a:gd name="adj2" fmla="val 36788"/>
              <a:gd name="adj3" fmla="val 34564"/>
              <a:gd name="adj4" fmla="val 100000"/>
            </a:avLst>
          </a:prstGeom>
          <a:solidFill>
            <a:schemeClr val="accent4">
              <a:alpha val="41000"/>
            </a:schemeClr>
          </a:solid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410856" y="2624653"/>
            <a:ext cx="3374572" cy="87085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f</a:t>
            </a:r>
            <a:r>
              <a:rPr lang="en-US" dirty="0" smtClean="0"/>
              <a:t>ormal ontologies/</a:t>
            </a:r>
          </a:p>
          <a:p>
            <a:pPr algn="ctr"/>
            <a:r>
              <a:rPr lang="en-US" dirty="0"/>
              <a:t>c</a:t>
            </a:r>
            <a:r>
              <a:rPr lang="en-US" dirty="0" smtClean="0"/>
              <a:t>ontrolled vocabularies</a:t>
            </a:r>
            <a:endParaRPr lang="en-US" dirty="0"/>
          </a:p>
        </p:txBody>
      </p:sp>
      <p:sp>
        <p:nvSpPr>
          <p:cNvPr id="13" name="TextBox 12"/>
          <p:cNvSpPr txBox="1"/>
          <p:nvPr/>
        </p:nvSpPr>
        <p:spPr>
          <a:xfrm>
            <a:off x="3156869" y="5340474"/>
            <a:ext cx="5079988" cy="1200329"/>
          </a:xfrm>
          <a:prstGeom prst="rect">
            <a:avLst/>
          </a:prstGeom>
          <a:noFill/>
        </p:spPr>
        <p:txBody>
          <a:bodyPr wrap="square" rtlCol="0">
            <a:spAutoFit/>
          </a:bodyPr>
          <a:lstStyle/>
          <a:p>
            <a:r>
              <a:rPr lang="en-US" dirty="0" smtClean="0"/>
              <a:t>High-level and domain-specific ontologies specify formal and explicit representation of relationships between concepts (e.g., parent-child-sibling relationships; synonyms, </a:t>
            </a:r>
            <a:r>
              <a:rPr lang="en-US" dirty="0" err="1" smtClean="0"/>
              <a:t>partonyms</a:t>
            </a:r>
            <a:r>
              <a:rPr lang="en-US" dirty="0" smtClean="0"/>
              <a:t>, </a:t>
            </a:r>
            <a:r>
              <a:rPr lang="en-US" dirty="0" err="1" smtClean="0"/>
              <a:t>hypernyms</a:t>
            </a:r>
            <a:r>
              <a:rPr lang="en-US" dirty="0" smtClean="0"/>
              <a:t>)</a:t>
            </a:r>
            <a:endParaRPr lang="en-US" dirty="0"/>
          </a:p>
        </p:txBody>
      </p:sp>
      <p:sp>
        <p:nvSpPr>
          <p:cNvPr id="14" name="TextBox 13"/>
          <p:cNvSpPr txBox="1"/>
          <p:nvPr/>
        </p:nvSpPr>
        <p:spPr>
          <a:xfrm>
            <a:off x="2994213" y="1610419"/>
            <a:ext cx="5643702" cy="830997"/>
          </a:xfrm>
          <a:prstGeom prst="rect">
            <a:avLst/>
          </a:prstGeom>
          <a:noFill/>
        </p:spPr>
        <p:txBody>
          <a:bodyPr wrap="square" rtlCol="0">
            <a:spAutoFit/>
          </a:bodyPr>
          <a:lstStyle/>
          <a:p>
            <a:r>
              <a:rPr lang="en-US" sz="2400" dirty="0" smtClean="0">
                <a:solidFill>
                  <a:schemeClr val="bg1">
                    <a:lumMod val="50000"/>
                  </a:schemeClr>
                </a:solidFill>
              </a:rPr>
              <a:t>Query expansion based on formally-defined relationships between concepts</a:t>
            </a:r>
            <a:endParaRPr lang="en-US" sz="2400" dirty="0">
              <a:solidFill>
                <a:schemeClr val="bg1">
                  <a:lumMod val="50000"/>
                </a:schemeClr>
              </a:solidFill>
            </a:endParaRPr>
          </a:p>
        </p:txBody>
      </p:sp>
      <p:sp>
        <p:nvSpPr>
          <p:cNvPr id="11" name="Rectangle 10"/>
          <p:cNvSpPr/>
          <p:nvPr/>
        </p:nvSpPr>
        <p:spPr>
          <a:xfrm>
            <a:off x="440267" y="1466334"/>
            <a:ext cx="2653942" cy="830997"/>
          </a:xfrm>
          <a:prstGeom prst="rect">
            <a:avLst/>
          </a:prstGeom>
        </p:spPr>
        <p:txBody>
          <a:bodyPr wrap="none">
            <a:spAutoFit/>
          </a:bodyPr>
          <a:lstStyle/>
          <a:p>
            <a:r>
              <a:rPr lang="en-US" sz="2400" b="1" dirty="0" smtClean="0">
                <a:solidFill>
                  <a:srgbClr val="1A435D"/>
                </a:solidFill>
              </a:rPr>
              <a:t>Improved Precision</a:t>
            </a:r>
          </a:p>
          <a:p>
            <a:r>
              <a:rPr lang="en-US" sz="2400" b="1" dirty="0" smtClean="0">
                <a:solidFill>
                  <a:srgbClr val="1A435D"/>
                </a:solidFill>
              </a:rPr>
              <a:t>Improved Recall</a:t>
            </a:r>
            <a:endParaRPr lang="en-US" sz="2400" b="1" dirty="0">
              <a:solidFill>
                <a:srgbClr val="1A435D"/>
              </a:solidFill>
            </a:endParaRPr>
          </a:p>
        </p:txBody>
      </p:sp>
    </p:spTree>
    <p:extLst>
      <p:ext uri="{BB962C8B-B14F-4D97-AF65-F5344CB8AC3E}">
        <p14:creationId xmlns:p14="http://schemas.microsoft.com/office/powerpoint/2010/main" val="18908080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037" y="286230"/>
            <a:ext cx="8571441" cy="939824"/>
          </a:xfrm>
        </p:spPr>
        <p:txBody>
          <a:bodyPr>
            <a:noAutofit/>
          </a:bodyPr>
          <a:lstStyle/>
          <a:p>
            <a:r>
              <a:rPr lang="en-US" sz="2800" dirty="0" smtClean="0"/>
              <a:t>Develop Formal Vocabularies/Ontologies</a:t>
            </a:r>
            <a:endParaRPr lang="en-US" sz="2800" dirty="0"/>
          </a:p>
        </p:txBody>
      </p:sp>
      <p:sp>
        <p:nvSpPr>
          <p:cNvPr id="3" name="Content Placeholder 2"/>
          <p:cNvSpPr>
            <a:spLocks noGrp="1"/>
          </p:cNvSpPr>
          <p:nvPr>
            <p:ph idx="1"/>
          </p:nvPr>
        </p:nvSpPr>
        <p:spPr>
          <a:xfrm>
            <a:off x="-241030" y="2001338"/>
            <a:ext cx="8927830" cy="2070725"/>
          </a:xfrm>
        </p:spPr>
        <p:txBody>
          <a:bodyPr>
            <a:normAutofit/>
          </a:bodyPr>
          <a:lstStyle/>
          <a:p>
            <a:pPr lvl="1">
              <a:buFont typeface="Arial"/>
              <a:buChar char="•"/>
            </a:pPr>
            <a:r>
              <a:rPr lang="en-US" sz="1800" dirty="0" smtClean="0"/>
              <a:t>Meta-Modeling of Species Taxonomies (Right)</a:t>
            </a:r>
          </a:p>
          <a:p>
            <a:pPr lvl="1">
              <a:buFont typeface="Arial"/>
              <a:buChar char="•"/>
            </a:pPr>
            <a:r>
              <a:rPr lang="en-US" sz="1800" dirty="0" smtClean="0"/>
              <a:t>Modeling Chemical on Structure, Role, </a:t>
            </a:r>
          </a:p>
          <a:p>
            <a:pPr marL="457200" lvl="1" indent="0">
              <a:buNone/>
            </a:pPr>
            <a:r>
              <a:rPr lang="en-US" sz="1800" dirty="0"/>
              <a:t> </a:t>
            </a:r>
            <a:r>
              <a:rPr lang="en-US" sz="1800" dirty="0" smtClean="0"/>
              <a:t>     and Contexts (Below)</a:t>
            </a:r>
          </a:p>
          <a:p>
            <a:pPr lvl="1">
              <a:buFont typeface="Arial"/>
              <a:buChar char="•"/>
            </a:pPr>
            <a:r>
              <a:rPr lang="en-US" sz="1800" dirty="0" smtClean="0"/>
              <a:t>Enable paths to data given interest of the user</a:t>
            </a:r>
            <a:endParaRPr lang="en-US" sz="1800" dirty="0"/>
          </a:p>
        </p:txBody>
      </p:sp>
      <p:sp>
        <p:nvSpPr>
          <p:cNvPr id="4" name="Slide Number Placeholder 3"/>
          <p:cNvSpPr>
            <a:spLocks noGrp="1"/>
          </p:cNvSpPr>
          <p:nvPr>
            <p:ph type="sldNum" sz="quarter" idx="12"/>
          </p:nvPr>
        </p:nvSpPr>
        <p:spPr/>
        <p:txBody>
          <a:bodyPr/>
          <a:lstStyle/>
          <a:p>
            <a:fld id="{D7071ADB-40A3-584F-9B24-23D5CEF2CCC1}" type="slidenum">
              <a:rPr lang="en-US" smtClean="0"/>
              <a:t>9</a:t>
            </a:fld>
            <a:endParaRPr lang="en-US"/>
          </a:p>
        </p:txBody>
      </p:sp>
      <p:pic>
        <p:nvPicPr>
          <p:cNvPr id="5" name="Picture 4" descr="jstree-organis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567" y="1454146"/>
            <a:ext cx="3801533" cy="5267329"/>
          </a:xfrm>
          <a:prstGeom prst="rect">
            <a:avLst/>
          </a:prstGeom>
        </p:spPr>
      </p:pic>
      <p:pic>
        <p:nvPicPr>
          <p:cNvPr id="6" name="Picture 5" descr="new-jstree-hierarchy-face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22" y="3893092"/>
            <a:ext cx="5526245" cy="2700325"/>
          </a:xfrm>
          <a:prstGeom prst="rect">
            <a:avLst/>
          </a:prstGeom>
        </p:spPr>
      </p:pic>
    </p:spTree>
    <p:extLst>
      <p:ext uri="{BB962C8B-B14F-4D97-AF65-F5344CB8AC3E}">
        <p14:creationId xmlns:p14="http://schemas.microsoft.com/office/powerpoint/2010/main" val="286754312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ataONETemplate_GreenColorPalette_2013Jan2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2443</TotalTime>
  <Words>2076</Words>
  <Application>Microsoft Macintosh PowerPoint</Application>
  <PresentationFormat>On-screen Show (4:3)</PresentationFormat>
  <Paragraphs>365</Paragraphs>
  <Slides>32</Slides>
  <Notes>17</Notes>
  <HiddenSlides>10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DataONETemplate_GreenColorPalette_2013Jan29</vt:lpstr>
      <vt:lpstr>Improving Data Discovery and Integration via Semantics</vt:lpstr>
      <vt:lpstr>Challenges</vt:lpstr>
      <vt:lpstr>Data Found in DataONE</vt:lpstr>
      <vt:lpstr>Data heterogeneity</vt:lpstr>
      <vt:lpstr>Semantics Research efforts</vt:lpstr>
      <vt:lpstr>Approaches to Discovery and Integration</vt:lpstr>
      <vt:lpstr>Traditional Term Matching</vt:lpstr>
      <vt:lpstr>Adding Formal Ontologies</vt:lpstr>
      <vt:lpstr>Develop Formal Vocabularies/Ontologies</vt:lpstr>
      <vt:lpstr>Hierarchical Faceted Search </vt:lpstr>
      <vt:lpstr>Query Expansion</vt:lpstr>
      <vt:lpstr>Figure: SemantEco Hierarchical Faceted Search </vt:lpstr>
      <vt:lpstr>PowerPoint Presentation</vt:lpstr>
      <vt:lpstr>PowerPoint Presentation</vt:lpstr>
      <vt:lpstr>SemantEco: Sibling Suggestor</vt:lpstr>
      <vt:lpstr>Challenge: Linking data to ontology</vt:lpstr>
      <vt:lpstr>Search Example: “steelhead”</vt:lpstr>
      <vt:lpstr>Towards Data Integration</vt:lpstr>
      <vt:lpstr>Adding Topic Models</vt:lpstr>
      <vt:lpstr>Adding Topic Models</vt:lpstr>
      <vt:lpstr>Refinement of Formal Semantic and Topic Models</vt:lpstr>
      <vt:lpstr>Powerful Data Discovery via Semantics</vt:lpstr>
      <vt:lpstr>Future Work</vt:lpstr>
      <vt:lpstr>Summary</vt:lpstr>
      <vt:lpstr>Adding Formal Ontologies</vt:lpstr>
      <vt:lpstr>Topic Model Representation of Semantic Content</vt:lpstr>
      <vt:lpstr>Hybrid Statistical-Formal Semantic Approach to Supporting Data Discovery</vt:lpstr>
      <vt:lpstr>Introduction</vt:lpstr>
      <vt:lpstr>SemantEco Workflow </vt:lpstr>
      <vt:lpstr>SemantEco Modular Framework</vt:lpstr>
      <vt:lpstr>PowerPoint Presentation</vt:lpstr>
      <vt:lpstr>SemantEco: Sibling Suggestor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Seyed;Deborah L. McGuinness</dc:creator>
  <cp:lastModifiedBy>Ali Seyed</cp:lastModifiedBy>
  <cp:revision>114</cp:revision>
  <dcterms:created xsi:type="dcterms:W3CDTF">2013-02-11T17:46:59Z</dcterms:created>
  <dcterms:modified xsi:type="dcterms:W3CDTF">2013-02-26T22:44:03Z</dcterms:modified>
</cp:coreProperties>
</file>